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</p:sldIdLst>
  <p:sldSz cx="18288000" cy="10287000"/>
  <p:notesSz cx="6858000" cy="9144000"/>
  <p:embeddedFontLst>
    <p:embeddedFont>
      <p:font typeface="HK Modular" panose="020B0604020202020204" charset="0"/>
      <p:regular r:id="rId16"/>
    </p:embeddedFont>
    <p:embeddedFont>
      <p:font typeface="Neue Machina" panose="020B0604020202020204" charset="0"/>
      <p:regular r:id="rId17"/>
    </p:embeddedFont>
    <p:embeddedFont>
      <p:font typeface="Neue Machina Ultra-Bold" panose="020B0604020202020204" charset="0"/>
      <p:regular r:id="rId18"/>
    </p:embeddedFont>
    <p:embeddedFont>
      <p:font typeface="TT Lakes Neue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22" autoAdjust="0"/>
  </p:normalViewPr>
  <p:slideViewPr>
    <p:cSldViewPr>
      <p:cViewPr varScale="1">
        <p:scale>
          <a:sx n="48" d="100"/>
          <a:sy n="48" d="100"/>
        </p:scale>
        <p:origin x="1118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36.png"/><Relationship Id="rId4" Type="http://schemas.openxmlformats.org/officeDocument/2006/relationships/image" Target="../media/image11.svg"/><Relationship Id="rId9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0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11.sv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4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41.png"/><Relationship Id="rId4" Type="http://schemas.openxmlformats.org/officeDocument/2006/relationships/image" Target="../media/image11.svg"/><Relationship Id="rId9" Type="http://schemas.openxmlformats.org/officeDocument/2006/relationships/image" Target="../media/image4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43.png"/><Relationship Id="rId5" Type="http://schemas.openxmlformats.org/officeDocument/2006/relationships/image" Target="../media/image2.png"/><Relationship Id="rId10" Type="http://schemas.openxmlformats.org/officeDocument/2006/relationships/image" Target="../media/image42.png"/><Relationship Id="rId4" Type="http://schemas.openxmlformats.org/officeDocument/2006/relationships/image" Target="../media/image3.png"/><Relationship Id="rId9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10" Type="http://schemas.openxmlformats.org/officeDocument/2006/relationships/image" Target="../media/image16.jpeg"/><Relationship Id="rId4" Type="http://schemas.openxmlformats.org/officeDocument/2006/relationships/image" Target="../media/image11.sv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0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11.sv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0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11.sv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635" b="-4614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2792071" y="-352429"/>
            <a:ext cx="10991858" cy="10991858"/>
          </a:xfrm>
          <a:custGeom>
            <a:avLst/>
            <a:gdLst/>
            <a:ahLst/>
            <a:cxnLst/>
            <a:rect l="l" t="t" r="r" b="b"/>
            <a:pathLst>
              <a:path w="10991858" h="10991858">
                <a:moveTo>
                  <a:pt x="0" y="0"/>
                </a:moveTo>
                <a:lnTo>
                  <a:pt x="10991858" y="0"/>
                </a:lnTo>
                <a:lnTo>
                  <a:pt x="10991858" y="10991858"/>
                </a:lnTo>
                <a:lnTo>
                  <a:pt x="0" y="10991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-5899152" y="-197736"/>
            <a:ext cx="10991858" cy="10991858"/>
          </a:xfrm>
          <a:custGeom>
            <a:avLst/>
            <a:gdLst/>
            <a:ahLst/>
            <a:cxnLst/>
            <a:rect l="l" t="t" r="r" b="b"/>
            <a:pathLst>
              <a:path w="10991858" h="10991858">
                <a:moveTo>
                  <a:pt x="10991858" y="0"/>
                </a:moveTo>
                <a:lnTo>
                  <a:pt x="0" y="0"/>
                </a:lnTo>
                <a:lnTo>
                  <a:pt x="0" y="10991859"/>
                </a:lnTo>
                <a:lnTo>
                  <a:pt x="10991858" y="10991859"/>
                </a:lnTo>
                <a:lnTo>
                  <a:pt x="10991858" y="0"/>
                </a:lnTo>
                <a:close/>
              </a:path>
            </a:pathLst>
          </a:custGeom>
          <a:blipFill>
            <a:blip r:embed="rId3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132783" y="3947241"/>
            <a:ext cx="14314733" cy="2701906"/>
          </a:xfrm>
          <a:custGeom>
            <a:avLst/>
            <a:gdLst/>
            <a:ahLst/>
            <a:cxnLst/>
            <a:rect l="l" t="t" r="r" b="b"/>
            <a:pathLst>
              <a:path w="14314733" h="2701906">
                <a:moveTo>
                  <a:pt x="0" y="0"/>
                </a:moveTo>
                <a:lnTo>
                  <a:pt x="14314733" y="0"/>
                </a:lnTo>
                <a:lnTo>
                  <a:pt x="14314733" y="2701905"/>
                </a:lnTo>
                <a:lnTo>
                  <a:pt x="0" y="27019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787521" y="4220951"/>
            <a:ext cx="1018816" cy="1582906"/>
          </a:xfrm>
          <a:custGeom>
            <a:avLst/>
            <a:gdLst/>
            <a:ahLst/>
            <a:cxnLst/>
            <a:rect l="l" t="t" r="r" b="b"/>
            <a:pathLst>
              <a:path w="1018816" h="1582906">
                <a:moveTo>
                  <a:pt x="0" y="0"/>
                </a:moveTo>
                <a:lnTo>
                  <a:pt x="1018816" y="0"/>
                </a:lnTo>
                <a:lnTo>
                  <a:pt x="1018816" y="1582907"/>
                </a:lnTo>
                <a:lnTo>
                  <a:pt x="0" y="15829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4461738" y="4924127"/>
            <a:ext cx="11277821" cy="995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46"/>
              </a:lnSpc>
              <a:spcBef>
                <a:spcPct val="0"/>
              </a:spcBef>
            </a:pPr>
            <a:r>
              <a:rPr lang="en-US" sz="3600" b="1" spc="258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Implementing VPN Solutions With </a:t>
            </a:r>
          </a:p>
          <a:p>
            <a:pPr algn="ctr">
              <a:lnSpc>
                <a:spcPts val="2546"/>
              </a:lnSpc>
              <a:spcBef>
                <a:spcPct val="0"/>
              </a:spcBef>
            </a:pPr>
            <a:endParaRPr lang="en-US" sz="3600" b="1" spc="258" dirty="0">
              <a:solidFill>
                <a:srgbClr val="FFFFFF"/>
              </a:solidFill>
              <a:latin typeface="Neue Machina Ultra-Bold"/>
              <a:ea typeface="Neue Machina Ultra-Bold"/>
              <a:cs typeface="Neue Machina Ultra-Bold"/>
              <a:sym typeface="Neue Machina Ultra-Bold"/>
            </a:endParaRPr>
          </a:p>
          <a:p>
            <a:pPr algn="ctr">
              <a:lnSpc>
                <a:spcPts val="2546"/>
              </a:lnSpc>
              <a:spcBef>
                <a:spcPct val="0"/>
              </a:spcBef>
            </a:pPr>
            <a:r>
              <a:rPr lang="en-US" sz="3600" b="1" spc="258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FortiGate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EA5A636-C8F7-7C05-DB21-EF25D5CD7F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5881" y="2295874"/>
            <a:ext cx="4114800" cy="41148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A76C3A2-530F-DE08-7AB4-D79ACCFBB7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6992158" y="2506400"/>
            <a:ext cx="711671" cy="711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271" b="-3950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624576" y="1236529"/>
            <a:ext cx="381694" cy="381000"/>
          </a:xfrm>
          <a:custGeom>
            <a:avLst/>
            <a:gdLst/>
            <a:ahLst/>
            <a:cxnLst/>
            <a:rect l="l" t="t" r="r" b="b"/>
            <a:pathLst>
              <a:path w="381694" h="381000">
                <a:moveTo>
                  <a:pt x="0" y="0"/>
                </a:moveTo>
                <a:lnTo>
                  <a:pt x="381694" y="0"/>
                </a:lnTo>
                <a:lnTo>
                  <a:pt x="381694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-636793" y="-514350"/>
            <a:ext cx="10429336" cy="10969787"/>
            <a:chOff x="0" y="0"/>
            <a:chExt cx="2746821" cy="28891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46821" cy="2889162"/>
            </a:xfrm>
            <a:custGeom>
              <a:avLst/>
              <a:gdLst/>
              <a:ahLst/>
              <a:cxnLst/>
              <a:rect l="l" t="t" r="r" b="b"/>
              <a:pathLst>
                <a:path w="2746821" h="2889162">
                  <a:moveTo>
                    <a:pt x="0" y="0"/>
                  </a:moveTo>
                  <a:lnTo>
                    <a:pt x="2746821" y="0"/>
                  </a:lnTo>
                  <a:lnTo>
                    <a:pt x="2746821" y="2889162"/>
                  </a:lnTo>
                  <a:lnTo>
                    <a:pt x="0" y="2889162"/>
                  </a:lnTo>
                  <a:close/>
                </a:path>
              </a:pathLst>
            </a:custGeom>
            <a:gradFill rotWithShape="1">
              <a:gsLst>
                <a:gs pos="0">
                  <a:srgbClr val="280F34">
                    <a:alpha val="100000"/>
                  </a:srgbClr>
                </a:gs>
                <a:gs pos="100000">
                  <a:srgbClr val="440729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746821" cy="2917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185746" y="1291706"/>
            <a:ext cx="2477678" cy="242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75"/>
              </a:lnSpc>
              <a:spcBef>
                <a:spcPct val="0"/>
              </a:spcBef>
            </a:pPr>
            <a:r>
              <a:rPr lang="en-US" sz="141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thynk unlimited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00600" y="1773758"/>
            <a:ext cx="7898620" cy="641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3"/>
              </a:lnSpc>
              <a:spcBef>
                <a:spcPct val="0"/>
              </a:spcBef>
            </a:pPr>
            <a:r>
              <a:rPr lang="en-US" sz="3995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Connectivity Test</a:t>
            </a:r>
          </a:p>
        </p:txBody>
      </p:sp>
      <p:sp>
        <p:nvSpPr>
          <p:cNvPr id="12" name="Freeform 12"/>
          <p:cNvSpPr/>
          <p:nvPr/>
        </p:nvSpPr>
        <p:spPr>
          <a:xfrm>
            <a:off x="5167681" y="4145616"/>
            <a:ext cx="4913790" cy="4904855"/>
          </a:xfrm>
          <a:custGeom>
            <a:avLst/>
            <a:gdLst/>
            <a:ahLst/>
            <a:cxnLst/>
            <a:rect l="l" t="t" r="r" b="b"/>
            <a:pathLst>
              <a:path w="4913790" h="4904855">
                <a:moveTo>
                  <a:pt x="0" y="0"/>
                </a:moveTo>
                <a:lnTo>
                  <a:pt x="4913790" y="0"/>
                </a:lnTo>
                <a:lnTo>
                  <a:pt x="4913790" y="4904856"/>
                </a:lnTo>
                <a:lnTo>
                  <a:pt x="0" y="49048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638725" y="2741930"/>
            <a:ext cx="5620790" cy="846388"/>
            <a:chOff x="0" y="0"/>
            <a:chExt cx="1480373" cy="18428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80373" cy="184287"/>
            </a:xfrm>
            <a:custGeom>
              <a:avLst/>
              <a:gdLst/>
              <a:ahLst/>
              <a:cxnLst/>
              <a:rect l="l" t="t" r="r" b="b"/>
              <a:pathLst>
                <a:path w="1480373" h="184287">
                  <a:moveTo>
                    <a:pt x="92144" y="0"/>
                  </a:moveTo>
                  <a:lnTo>
                    <a:pt x="1388229" y="0"/>
                  </a:lnTo>
                  <a:cubicBezTo>
                    <a:pt x="1412667" y="0"/>
                    <a:pt x="1436104" y="9708"/>
                    <a:pt x="1453384" y="26988"/>
                  </a:cubicBezTo>
                  <a:cubicBezTo>
                    <a:pt x="1470665" y="44269"/>
                    <a:pt x="1480373" y="67706"/>
                    <a:pt x="1480373" y="92144"/>
                  </a:cubicBezTo>
                  <a:lnTo>
                    <a:pt x="1480373" y="92144"/>
                  </a:lnTo>
                  <a:cubicBezTo>
                    <a:pt x="1480373" y="143033"/>
                    <a:pt x="1439119" y="184287"/>
                    <a:pt x="1388229" y="184287"/>
                  </a:cubicBezTo>
                  <a:lnTo>
                    <a:pt x="92144" y="184287"/>
                  </a:lnTo>
                  <a:cubicBezTo>
                    <a:pt x="67706" y="184287"/>
                    <a:pt x="44269" y="174579"/>
                    <a:pt x="26988" y="157299"/>
                  </a:cubicBezTo>
                  <a:cubicBezTo>
                    <a:pt x="9708" y="140019"/>
                    <a:pt x="0" y="116582"/>
                    <a:pt x="0" y="92144"/>
                  </a:cubicBezTo>
                  <a:lnTo>
                    <a:pt x="0" y="92144"/>
                  </a:lnTo>
                  <a:cubicBezTo>
                    <a:pt x="0" y="67706"/>
                    <a:pt x="9708" y="44269"/>
                    <a:pt x="26988" y="26988"/>
                  </a:cubicBezTo>
                  <a:cubicBezTo>
                    <a:pt x="44269" y="9708"/>
                    <a:pt x="67706" y="0"/>
                    <a:pt x="921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B1059">
                    <a:alpha val="100000"/>
                  </a:srgbClr>
                </a:gs>
                <a:gs pos="50000">
                  <a:srgbClr val="B3516A">
                    <a:alpha val="100000"/>
                  </a:srgbClr>
                </a:gs>
                <a:gs pos="100000">
                  <a:srgbClr val="88245E">
                    <a:alpha val="0"/>
                  </a:srgbClr>
                </a:gs>
              </a:gsLst>
              <a:lin ang="0"/>
            </a:gradFill>
            <a:ln w="28575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1480373" cy="212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926639" y="2868356"/>
            <a:ext cx="4906782" cy="631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3"/>
              </a:lnSpc>
              <a:spcBef>
                <a:spcPct val="0"/>
              </a:spcBef>
            </a:pPr>
            <a:r>
              <a:rPr lang="en-US" sz="1881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Test 2: File Transfer Test (SCP Protocol)</a:t>
            </a:r>
          </a:p>
        </p:txBody>
      </p:sp>
      <p:sp>
        <p:nvSpPr>
          <p:cNvPr id="22" name="Freeform 22"/>
          <p:cNvSpPr/>
          <p:nvPr/>
        </p:nvSpPr>
        <p:spPr>
          <a:xfrm flipH="1">
            <a:off x="-8639944" y="-473771"/>
            <a:ext cx="10991858" cy="10991858"/>
          </a:xfrm>
          <a:custGeom>
            <a:avLst/>
            <a:gdLst/>
            <a:ahLst/>
            <a:cxnLst/>
            <a:rect l="l" t="t" r="r" b="b"/>
            <a:pathLst>
              <a:path w="10991858" h="10991858">
                <a:moveTo>
                  <a:pt x="10991858" y="0"/>
                </a:moveTo>
                <a:lnTo>
                  <a:pt x="0" y="0"/>
                </a:lnTo>
                <a:lnTo>
                  <a:pt x="0" y="10991859"/>
                </a:lnTo>
                <a:lnTo>
                  <a:pt x="10991858" y="10991859"/>
                </a:lnTo>
                <a:lnTo>
                  <a:pt x="10991858" y="0"/>
                </a:lnTo>
                <a:close/>
              </a:path>
            </a:pathLst>
          </a:custGeom>
          <a:blipFill>
            <a:blip r:embed="rId7">
              <a:alphaModFix amt="38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3848774" y="1085514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0" y="0"/>
                </a:moveTo>
                <a:lnTo>
                  <a:pt x="7315200" y="0"/>
                </a:lnTo>
                <a:lnTo>
                  <a:pt x="7315200" y="1064030"/>
                </a:lnTo>
                <a:lnTo>
                  <a:pt x="0" y="10640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3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78C9D70-8195-2558-68A4-8787795F33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6415" y="3923301"/>
            <a:ext cx="12236340" cy="62395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4400" y="0"/>
            <a:ext cx="192024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271" b="-39506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-759721" y="-458511"/>
            <a:ext cx="10429336" cy="10969787"/>
            <a:chOff x="0" y="0"/>
            <a:chExt cx="2746821" cy="28891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46821" cy="2889162"/>
            </a:xfrm>
            <a:custGeom>
              <a:avLst/>
              <a:gdLst/>
              <a:ahLst/>
              <a:cxnLst/>
              <a:rect l="l" t="t" r="r" b="b"/>
              <a:pathLst>
                <a:path w="2746821" h="2889162">
                  <a:moveTo>
                    <a:pt x="0" y="0"/>
                  </a:moveTo>
                  <a:lnTo>
                    <a:pt x="2746821" y="0"/>
                  </a:lnTo>
                  <a:lnTo>
                    <a:pt x="2746821" y="2889162"/>
                  </a:lnTo>
                  <a:lnTo>
                    <a:pt x="0" y="2889162"/>
                  </a:lnTo>
                  <a:close/>
                </a:path>
              </a:pathLst>
            </a:custGeom>
            <a:gradFill rotWithShape="1">
              <a:gsLst>
                <a:gs pos="0">
                  <a:srgbClr val="280F34">
                    <a:alpha val="100000"/>
                  </a:srgbClr>
                </a:gs>
                <a:gs pos="100000">
                  <a:srgbClr val="440729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746821" cy="2917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624576" y="1236529"/>
            <a:ext cx="381694" cy="381000"/>
          </a:xfrm>
          <a:custGeom>
            <a:avLst/>
            <a:gdLst/>
            <a:ahLst/>
            <a:cxnLst/>
            <a:rect l="l" t="t" r="r" b="b"/>
            <a:pathLst>
              <a:path w="381694" h="381000">
                <a:moveTo>
                  <a:pt x="0" y="0"/>
                </a:moveTo>
                <a:lnTo>
                  <a:pt x="381694" y="0"/>
                </a:lnTo>
                <a:lnTo>
                  <a:pt x="381694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014980" y="5605042"/>
            <a:ext cx="7397018" cy="3465192"/>
          </a:xfrm>
          <a:custGeom>
            <a:avLst/>
            <a:gdLst/>
            <a:ahLst/>
            <a:cxnLst/>
            <a:rect l="l" t="t" r="r" b="b"/>
            <a:pathLst>
              <a:path w="7397018" h="3465192">
                <a:moveTo>
                  <a:pt x="0" y="0"/>
                </a:moveTo>
                <a:lnTo>
                  <a:pt x="7397018" y="0"/>
                </a:lnTo>
                <a:lnTo>
                  <a:pt x="7397018" y="3465192"/>
                </a:lnTo>
                <a:lnTo>
                  <a:pt x="0" y="34651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8185746" y="1291706"/>
            <a:ext cx="2477678" cy="228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75"/>
              </a:lnSpc>
              <a:spcBef>
                <a:spcPct val="0"/>
              </a:spcBef>
            </a:pPr>
            <a:r>
              <a:rPr lang="en-US" sz="1411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Chapter 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78410" y="1866285"/>
            <a:ext cx="10028265" cy="641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3"/>
              </a:lnSpc>
              <a:spcBef>
                <a:spcPct val="0"/>
              </a:spcBef>
            </a:pPr>
            <a:r>
              <a:rPr lang="en-US" sz="3995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SD-WAN Implementation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276600" y="2756114"/>
            <a:ext cx="7831208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2000" spc="-15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Purpose: Combine multiple internet links for smart traffic distribution, load balancing, and automatic failover.</a:t>
            </a:r>
          </a:p>
          <a:p>
            <a:pPr algn="just"/>
            <a:endParaRPr lang="en-US" sz="2000" spc="-150" dirty="0">
              <a:solidFill>
                <a:srgbClr val="FFFFFF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algn="just"/>
            <a:r>
              <a:rPr lang="en-US" sz="2000" spc="-15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Benefits of VPN + SD-WAN </a:t>
            </a:r>
          </a:p>
          <a:p>
            <a:pPr algn="just"/>
            <a:r>
              <a:rPr lang="en-US" sz="2000" spc="-15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Secure communication between remote networks and users.</a:t>
            </a:r>
          </a:p>
          <a:p>
            <a:pPr algn="just"/>
            <a:r>
              <a:rPr lang="en-US" sz="2000" spc="-15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Optimized internet and application performance.</a:t>
            </a:r>
          </a:p>
          <a:p>
            <a:pPr algn="just"/>
            <a:r>
              <a:rPr lang="en-US" sz="2000" spc="-15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High availability and automatic failover.</a:t>
            </a:r>
          </a:p>
          <a:p>
            <a:pPr algn="just"/>
            <a:r>
              <a:rPr lang="en-US" sz="2000" spc="-15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Centralized monitoring and proactive network management.</a:t>
            </a:r>
          </a:p>
        </p:txBody>
      </p:sp>
      <p:pic>
        <p:nvPicPr>
          <p:cNvPr id="16" name="Picture 15" descr="What is SD-WAN Architecture? Types and Components | Fortinet">
            <a:extLst>
              <a:ext uri="{FF2B5EF4-FFF2-40B4-BE49-F238E27FC236}">
                <a16:creationId xmlns:a16="http://schemas.microsoft.com/office/drawing/2014/main" id="{EB118B82-8A4A-B471-486D-2156483EE4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22180" y="3360786"/>
            <a:ext cx="7233079" cy="52512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1C76F2-CA8D-0922-0385-B365E0C0CF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0542" y="5260617"/>
            <a:ext cx="8320420" cy="38517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FB49A88-8557-DB01-4077-8522B01421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62727" y="5886351"/>
            <a:ext cx="7439025" cy="2600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271" b="-3950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624576" y="1236529"/>
            <a:ext cx="381694" cy="381000"/>
          </a:xfrm>
          <a:custGeom>
            <a:avLst/>
            <a:gdLst/>
            <a:ahLst/>
            <a:cxnLst/>
            <a:rect l="l" t="t" r="r" b="b"/>
            <a:pathLst>
              <a:path w="381694" h="381000">
                <a:moveTo>
                  <a:pt x="0" y="0"/>
                </a:moveTo>
                <a:lnTo>
                  <a:pt x="381694" y="0"/>
                </a:lnTo>
                <a:lnTo>
                  <a:pt x="381694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-636793" y="-514350"/>
            <a:ext cx="10429336" cy="10969787"/>
            <a:chOff x="0" y="0"/>
            <a:chExt cx="2746821" cy="28891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46821" cy="2889162"/>
            </a:xfrm>
            <a:custGeom>
              <a:avLst/>
              <a:gdLst/>
              <a:ahLst/>
              <a:cxnLst/>
              <a:rect l="l" t="t" r="r" b="b"/>
              <a:pathLst>
                <a:path w="2746821" h="2889162">
                  <a:moveTo>
                    <a:pt x="0" y="0"/>
                  </a:moveTo>
                  <a:lnTo>
                    <a:pt x="2746821" y="0"/>
                  </a:lnTo>
                  <a:lnTo>
                    <a:pt x="2746821" y="2889162"/>
                  </a:lnTo>
                  <a:lnTo>
                    <a:pt x="0" y="2889162"/>
                  </a:lnTo>
                  <a:close/>
                </a:path>
              </a:pathLst>
            </a:custGeom>
            <a:gradFill rotWithShape="1">
              <a:gsLst>
                <a:gs pos="0">
                  <a:srgbClr val="280F34">
                    <a:alpha val="100000"/>
                  </a:srgbClr>
                </a:gs>
                <a:gs pos="100000">
                  <a:srgbClr val="440729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746821" cy="2917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185746" y="1291706"/>
            <a:ext cx="2477678" cy="228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75"/>
              </a:lnSpc>
              <a:spcBef>
                <a:spcPct val="0"/>
              </a:spcBef>
            </a:pPr>
            <a:r>
              <a:rPr lang="en-US" sz="1411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Chapter 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652398" y="2164603"/>
            <a:ext cx="6983203" cy="135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3"/>
              </a:lnSpc>
              <a:spcBef>
                <a:spcPct val="0"/>
              </a:spcBef>
            </a:pPr>
            <a:r>
              <a:rPr lang="en-US" sz="3995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Configuration Highlights 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538728" y="3948523"/>
            <a:ext cx="5620790" cy="699716"/>
            <a:chOff x="0" y="0"/>
            <a:chExt cx="1480373" cy="18428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80373" cy="184287"/>
            </a:xfrm>
            <a:custGeom>
              <a:avLst/>
              <a:gdLst/>
              <a:ahLst/>
              <a:cxnLst/>
              <a:rect l="l" t="t" r="r" b="b"/>
              <a:pathLst>
                <a:path w="1480373" h="184287">
                  <a:moveTo>
                    <a:pt x="92144" y="0"/>
                  </a:moveTo>
                  <a:lnTo>
                    <a:pt x="1388229" y="0"/>
                  </a:lnTo>
                  <a:cubicBezTo>
                    <a:pt x="1412667" y="0"/>
                    <a:pt x="1436104" y="9708"/>
                    <a:pt x="1453384" y="26988"/>
                  </a:cubicBezTo>
                  <a:cubicBezTo>
                    <a:pt x="1470665" y="44269"/>
                    <a:pt x="1480373" y="67706"/>
                    <a:pt x="1480373" y="92144"/>
                  </a:cubicBezTo>
                  <a:lnTo>
                    <a:pt x="1480373" y="92144"/>
                  </a:lnTo>
                  <a:cubicBezTo>
                    <a:pt x="1480373" y="143033"/>
                    <a:pt x="1439119" y="184287"/>
                    <a:pt x="1388229" y="184287"/>
                  </a:cubicBezTo>
                  <a:lnTo>
                    <a:pt x="92144" y="184287"/>
                  </a:lnTo>
                  <a:cubicBezTo>
                    <a:pt x="67706" y="184287"/>
                    <a:pt x="44269" y="174579"/>
                    <a:pt x="26988" y="157299"/>
                  </a:cubicBezTo>
                  <a:cubicBezTo>
                    <a:pt x="9708" y="140019"/>
                    <a:pt x="0" y="116582"/>
                    <a:pt x="0" y="92144"/>
                  </a:cubicBezTo>
                  <a:lnTo>
                    <a:pt x="0" y="92144"/>
                  </a:lnTo>
                  <a:cubicBezTo>
                    <a:pt x="0" y="67706"/>
                    <a:pt x="9708" y="44269"/>
                    <a:pt x="26988" y="26988"/>
                  </a:cubicBezTo>
                  <a:cubicBezTo>
                    <a:pt x="44269" y="9708"/>
                    <a:pt x="67706" y="0"/>
                    <a:pt x="921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B1059">
                    <a:alpha val="100000"/>
                  </a:srgbClr>
                </a:gs>
                <a:gs pos="50000">
                  <a:srgbClr val="B3516A">
                    <a:alpha val="100000"/>
                  </a:srgbClr>
                </a:gs>
                <a:gs pos="100000">
                  <a:srgbClr val="88245E">
                    <a:alpha val="0"/>
                  </a:srgbClr>
                </a:gs>
              </a:gsLst>
              <a:lin ang="0"/>
            </a:gradFill>
            <a:ln w="28575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480373" cy="212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799347" y="4947079"/>
            <a:ext cx="5620789" cy="332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3600" spc="-30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Added WAN1 &amp; WAN2 as SD-WAN members under SD-WAN-Zone.</a:t>
            </a:r>
          </a:p>
          <a:p>
            <a:pPr algn="just"/>
            <a:r>
              <a:rPr lang="en-US" sz="3600" spc="-30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Configured performance SLA for latency, jitter, and packet loss monitoring.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459966" y="4181437"/>
            <a:ext cx="4906782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3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Members</a:t>
            </a:r>
          </a:p>
        </p:txBody>
      </p:sp>
      <p:sp>
        <p:nvSpPr>
          <p:cNvPr id="17" name="Freeform 17"/>
          <p:cNvSpPr/>
          <p:nvPr/>
        </p:nvSpPr>
        <p:spPr>
          <a:xfrm flipH="1">
            <a:off x="-8639944" y="-473771"/>
            <a:ext cx="10991858" cy="10991858"/>
          </a:xfrm>
          <a:custGeom>
            <a:avLst/>
            <a:gdLst/>
            <a:ahLst/>
            <a:cxnLst/>
            <a:rect l="l" t="t" r="r" b="b"/>
            <a:pathLst>
              <a:path w="10991858" h="10991858">
                <a:moveTo>
                  <a:pt x="10991858" y="0"/>
                </a:moveTo>
                <a:lnTo>
                  <a:pt x="0" y="0"/>
                </a:lnTo>
                <a:lnTo>
                  <a:pt x="0" y="10991859"/>
                </a:lnTo>
                <a:lnTo>
                  <a:pt x="10991858" y="10991859"/>
                </a:lnTo>
                <a:lnTo>
                  <a:pt x="10991858" y="0"/>
                </a:lnTo>
                <a:close/>
              </a:path>
            </a:pathLst>
          </a:custGeom>
          <a:blipFill>
            <a:blip r:embed="rId5">
              <a:alphaModFix amt="38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3848774" y="1085514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0" y="0"/>
                </a:moveTo>
                <a:lnTo>
                  <a:pt x="7315200" y="0"/>
                </a:lnTo>
                <a:lnTo>
                  <a:pt x="7315200" y="1064030"/>
                </a:lnTo>
                <a:lnTo>
                  <a:pt x="0" y="10640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9648044" y="3948523"/>
            <a:ext cx="5620790" cy="699716"/>
            <a:chOff x="0" y="0"/>
            <a:chExt cx="1480373" cy="18428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80373" cy="184287"/>
            </a:xfrm>
            <a:custGeom>
              <a:avLst/>
              <a:gdLst/>
              <a:ahLst/>
              <a:cxnLst/>
              <a:rect l="l" t="t" r="r" b="b"/>
              <a:pathLst>
                <a:path w="1480373" h="184287">
                  <a:moveTo>
                    <a:pt x="92144" y="0"/>
                  </a:moveTo>
                  <a:lnTo>
                    <a:pt x="1388229" y="0"/>
                  </a:lnTo>
                  <a:cubicBezTo>
                    <a:pt x="1412667" y="0"/>
                    <a:pt x="1436104" y="9708"/>
                    <a:pt x="1453384" y="26988"/>
                  </a:cubicBezTo>
                  <a:cubicBezTo>
                    <a:pt x="1470665" y="44269"/>
                    <a:pt x="1480373" y="67706"/>
                    <a:pt x="1480373" y="92144"/>
                  </a:cubicBezTo>
                  <a:lnTo>
                    <a:pt x="1480373" y="92144"/>
                  </a:lnTo>
                  <a:cubicBezTo>
                    <a:pt x="1480373" y="143033"/>
                    <a:pt x="1439119" y="184287"/>
                    <a:pt x="1388229" y="184287"/>
                  </a:cubicBezTo>
                  <a:lnTo>
                    <a:pt x="92144" y="184287"/>
                  </a:lnTo>
                  <a:cubicBezTo>
                    <a:pt x="67706" y="184287"/>
                    <a:pt x="44269" y="174579"/>
                    <a:pt x="26988" y="157299"/>
                  </a:cubicBezTo>
                  <a:cubicBezTo>
                    <a:pt x="9708" y="140019"/>
                    <a:pt x="0" y="116582"/>
                    <a:pt x="0" y="92144"/>
                  </a:cubicBezTo>
                  <a:lnTo>
                    <a:pt x="0" y="92144"/>
                  </a:lnTo>
                  <a:cubicBezTo>
                    <a:pt x="0" y="67706"/>
                    <a:pt x="9708" y="44269"/>
                    <a:pt x="26988" y="26988"/>
                  </a:cubicBezTo>
                  <a:cubicBezTo>
                    <a:pt x="44269" y="9708"/>
                    <a:pt x="67706" y="0"/>
                    <a:pt x="921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B1059">
                    <a:alpha val="100000"/>
                  </a:srgbClr>
                </a:gs>
                <a:gs pos="50000">
                  <a:srgbClr val="B3516A">
                    <a:alpha val="100000"/>
                  </a:srgbClr>
                </a:gs>
                <a:gs pos="100000">
                  <a:srgbClr val="88245E">
                    <a:alpha val="0"/>
                  </a:srgbClr>
                </a:gs>
              </a:gsLst>
              <a:lin ang="0"/>
            </a:gradFill>
            <a:ln w="28575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1480373" cy="212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9575076" y="5288204"/>
            <a:ext cx="7906314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3600" spc="60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Created  application aware routing rules (</a:t>
            </a:r>
            <a:r>
              <a:rPr lang="en-US" sz="3600" spc="600" dirty="0" err="1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VoIP,YouTube,web</a:t>
            </a:r>
            <a:r>
              <a:rPr lang="en-US" sz="3600" spc="60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). Load balancing: </a:t>
            </a:r>
          </a:p>
          <a:p>
            <a:pPr algn="just"/>
            <a:r>
              <a:rPr lang="en-US" sz="3600" spc="60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Source-IP based.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842490" y="4181437"/>
            <a:ext cx="4906782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3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zones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271" b="-3950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636793" y="-514350"/>
            <a:ext cx="10429336" cy="10969787"/>
            <a:chOff x="0" y="0"/>
            <a:chExt cx="2746821" cy="28891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46821" cy="2889162"/>
            </a:xfrm>
            <a:custGeom>
              <a:avLst/>
              <a:gdLst/>
              <a:ahLst/>
              <a:cxnLst/>
              <a:rect l="l" t="t" r="r" b="b"/>
              <a:pathLst>
                <a:path w="2746821" h="2889162">
                  <a:moveTo>
                    <a:pt x="0" y="0"/>
                  </a:moveTo>
                  <a:lnTo>
                    <a:pt x="2746821" y="0"/>
                  </a:lnTo>
                  <a:lnTo>
                    <a:pt x="2746821" y="2889162"/>
                  </a:lnTo>
                  <a:lnTo>
                    <a:pt x="0" y="2889162"/>
                  </a:lnTo>
                  <a:close/>
                </a:path>
              </a:pathLst>
            </a:custGeom>
            <a:gradFill rotWithShape="1">
              <a:gsLst>
                <a:gs pos="0">
                  <a:srgbClr val="280F34">
                    <a:alpha val="100000"/>
                  </a:srgbClr>
                </a:gs>
                <a:gs pos="100000">
                  <a:srgbClr val="440729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746821" cy="2917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624576" y="1236529"/>
            <a:ext cx="381694" cy="381000"/>
          </a:xfrm>
          <a:custGeom>
            <a:avLst/>
            <a:gdLst/>
            <a:ahLst/>
            <a:cxnLst/>
            <a:rect l="l" t="t" r="r" b="b"/>
            <a:pathLst>
              <a:path w="381694" h="381000">
                <a:moveTo>
                  <a:pt x="0" y="0"/>
                </a:moveTo>
                <a:lnTo>
                  <a:pt x="381694" y="0"/>
                </a:lnTo>
                <a:lnTo>
                  <a:pt x="381694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3762523" y="1001763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0" y="0"/>
                </a:moveTo>
                <a:lnTo>
                  <a:pt x="7315200" y="0"/>
                </a:lnTo>
                <a:lnTo>
                  <a:pt x="7315200" y="1064029"/>
                </a:lnTo>
                <a:lnTo>
                  <a:pt x="0" y="10640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8694325" y="2545561"/>
            <a:ext cx="6604084" cy="1246521"/>
          </a:xfrm>
          <a:custGeom>
            <a:avLst/>
            <a:gdLst/>
            <a:ahLst/>
            <a:cxnLst/>
            <a:rect l="l" t="t" r="r" b="b"/>
            <a:pathLst>
              <a:path w="6604084" h="1246521">
                <a:moveTo>
                  <a:pt x="0" y="0"/>
                </a:moveTo>
                <a:lnTo>
                  <a:pt x="6604084" y="0"/>
                </a:lnTo>
                <a:lnTo>
                  <a:pt x="6604084" y="1246521"/>
                </a:lnTo>
                <a:lnTo>
                  <a:pt x="0" y="12465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98868" y="3168821"/>
            <a:ext cx="6387220" cy="4114800"/>
          </a:xfrm>
          <a:custGeom>
            <a:avLst/>
            <a:gdLst/>
            <a:ahLst/>
            <a:cxnLst/>
            <a:rect l="l" t="t" r="r" b="b"/>
            <a:pathLst>
              <a:path w="6387220" h="4114800">
                <a:moveTo>
                  <a:pt x="0" y="0"/>
                </a:moveTo>
                <a:lnTo>
                  <a:pt x="6387220" y="0"/>
                </a:lnTo>
                <a:lnTo>
                  <a:pt x="63872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8185746" y="1291706"/>
            <a:ext cx="2477678" cy="228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75"/>
              </a:lnSpc>
              <a:spcBef>
                <a:spcPct val="0"/>
              </a:spcBef>
            </a:pPr>
            <a:r>
              <a:rPr lang="en-US" sz="1411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ENDING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44000" y="2780864"/>
            <a:ext cx="7240884" cy="610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3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Connecting securely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694325" y="4162837"/>
            <a:ext cx="6482968" cy="5539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240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Secure &amp; Reliable Connectivity : VPN (SSL &amp; IPsec) ensures encrypted communication for users and sites.</a:t>
            </a:r>
          </a:p>
          <a:p>
            <a:pPr algn="just"/>
            <a:endParaRPr lang="en-US" sz="2400" dirty="0">
              <a:solidFill>
                <a:srgbClr val="FFFFFF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algn="just"/>
            <a:r>
              <a:rPr lang="en-US" sz="240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Optimized Network Performance : SD-WAN intelligently distributes traffic, balances load, and provides failover.</a:t>
            </a:r>
          </a:p>
          <a:p>
            <a:pPr algn="just"/>
            <a:endParaRPr lang="en-US" sz="2400" dirty="0">
              <a:solidFill>
                <a:srgbClr val="FFFFFF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algn="just"/>
            <a:r>
              <a:rPr lang="en-US" sz="240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Enhanced Productivity : Users can access resources securely from anywhere, and applications perform better.</a:t>
            </a:r>
          </a:p>
          <a:p>
            <a:pPr algn="just"/>
            <a:endParaRPr lang="en-US" sz="2400" dirty="0">
              <a:solidFill>
                <a:srgbClr val="FFFFFF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algn="just"/>
            <a:r>
              <a:rPr lang="en-US" sz="240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Proactive Management : Real-time monitoring enables quick detection of issues and ensures high availability.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37994EE-EC18-2D8D-AD97-E4C8BBC1A6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6242" y="3168820"/>
            <a:ext cx="4876800" cy="41148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319" b="-3945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468441" y="1578995"/>
            <a:ext cx="8844091" cy="7440091"/>
          </a:xfrm>
          <a:custGeom>
            <a:avLst/>
            <a:gdLst/>
            <a:ahLst/>
            <a:cxnLst/>
            <a:rect l="l" t="t" r="r" b="b"/>
            <a:pathLst>
              <a:path w="8844091" h="7440091">
                <a:moveTo>
                  <a:pt x="0" y="0"/>
                </a:moveTo>
                <a:lnTo>
                  <a:pt x="8844090" y="0"/>
                </a:lnTo>
                <a:lnTo>
                  <a:pt x="8844090" y="7440091"/>
                </a:lnTo>
                <a:lnTo>
                  <a:pt x="0" y="74400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8135677" y="3971360"/>
            <a:ext cx="7788613" cy="1470101"/>
          </a:xfrm>
          <a:custGeom>
            <a:avLst/>
            <a:gdLst/>
            <a:ahLst/>
            <a:cxnLst/>
            <a:rect l="l" t="t" r="r" b="b"/>
            <a:pathLst>
              <a:path w="7788613" h="1470101">
                <a:moveTo>
                  <a:pt x="0" y="0"/>
                </a:moveTo>
                <a:lnTo>
                  <a:pt x="7788613" y="0"/>
                </a:lnTo>
                <a:lnTo>
                  <a:pt x="7788613" y="1470100"/>
                </a:lnTo>
                <a:lnTo>
                  <a:pt x="0" y="1470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>
            <a:off x="-4662637" y="-460288"/>
            <a:ext cx="10991858" cy="10991858"/>
          </a:xfrm>
          <a:custGeom>
            <a:avLst/>
            <a:gdLst/>
            <a:ahLst/>
            <a:cxnLst/>
            <a:rect l="l" t="t" r="r" b="b"/>
            <a:pathLst>
              <a:path w="10991858" h="10991858">
                <a:moveTo>
                  <a:pt x="10991858" y="0"/>
                </a:moveTo>
                <a:lnTo>
                  <a:pt x="0" y="0"/>
                </a:lnTo>
                <a:lnTo>
                  <a:pt x="0" y="10991858"/>
                </a:lnTo>
                <a:lnTo>
                  <a:pt x="10991858" y="10991858"/>
                </a:lnTo>
                <a:lnTo>
                  <a:pt x="10991858" y="0"/>
                </a:lnTo>
                <a:close/>
              </a:path>
            </a:pathLst>
          </a:custGeom>
          <a:blipFill>
            <a:blip r:embed="rId5">
              <a:alphaModFix amt="81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8470905" y="4075166"/>
            <a:ext cx="7203633" cy="1138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90"/>
              </a:lnSpc>
              <a:spcBef>
                <a:spcPct val="0"/>
              </a:spcBef>
            </a:pPr>
            <a:r>
              <a:rPr lang="en-US" sz="6707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Thank You!</a:t>
            </a:r>
          </a:p>
        </p:txBody>
      </p:sp>
      <p:sp>
        <p:nvSpPr>
          <p:cNvPr id="7" name="Freeform 7"/>
          <p:cNvSpPr/>
          <p:nvPr/>
        </p:nvSpPr>
        <p:spPr>
          <a:xfrm>
            <a:off x="10371062" y="2538073"/>
            <a:ext cx="381694" cy="381000"/>
          </a:xfrm>
          <a:custGeom>
            <a:avLst/>
            <a:gdLst/>
            <a:ahLst/>
            <a:cxnLst/>
            <a:rect l="l" t="t" r="r" b="b"/>
            <a:pathLst>
              <a:path w="381694" h="381000">
                <a:moveTo>
                  <a:pt x="0" y="0"/>
                </a:moveTo>
                <a:lnTo>
                  <a:pt x="381694" y="0"/>
                </a:lnTo>
                <a:lnTo>
                  <a:pt x="381694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932233" y="2593250"/>
            <a:ext cx="2477678" cy="228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75"/>
              </a:lnSpc>
              <a:spcBef>
                <a:spcPct val="0"/>
              </a:spcBef>
            </a:pPr>
            <a:r>
              <a:rPr lang="en-US" sz="1411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ENDING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11528" y="5992188"/>
            <a:ext cx="7836911" cy="27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8"/>
              </a:lnSpc>
            </a:pPr>
            <a:r>
              <a:rPr lang="en-US" sz="1719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Thank you for your attention! Stay safe and secure online every day.</a:t>
            </a:r>
          </a:p>
        </p:txBody>
      </p:sp>
      <p:sp>
        <p:nvSpPr>
          <p:cNvPr id="13" name="Freeform 13"/>
          <p:cNvSpPr/>
          <p:nvPr/>
        </p:nvSpPr>
        <p:spPr>
          <a:xfrm>
            <a:off x="1605960" y="2584380"/>
            <a:ext cx="5439209" cy="5429320"/>
          </a:xfrm>
          <a:custGeom>
            <a:avLst/>
            <a:gdLst/>
            <a:ahLst/>
            <a:cxnLst/>
            <a:rect l="l" t="t" r="r" b="b"/>
            <a:pathLst>
              <a:path w="5439209" h="5429320">
                <a:moveTo>
                  <a:pt x="0" y="0"/>
                </a:moveTo>
                <a:lnTo>
                  <a:pt x="5439209" y="0"/>
                </a:lnTo>
                <a:lnTo>
                  <a:pt x="5439209" y="5429320"/>
                </a:lnTo>
                <a:lnTo>
                  <a:pt x="0" y="54293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1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6" name="Picture 35" descr="A purple circle with a long shadow&#10;&#10;AI-generated content may be incorrect.">
            <a:extLst>
              <a:ext uri="{FF2B5EF4-FFF2-40B4-BE49-F238E27FC236}">
                <a16:creationId xmlns:a16="http://schemas.microsoft.com/office/drawing/2014/main" id="{10043D0F-059A-13EA-505D-E60394EE03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04" y="1688339"/>
            <a:ext cx="8474173" cy="7791035"/>
          </a:xfrm>
          <a:prstGeom prst="rect">
            <a:avLst/>
          </a:prstGeom>
        </p:spPr>
      </p:pic>
      <p:pic>
        <p:nvPicPr>
          <p:cNvPr id="32" name="Picture 31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50FB2825-6732-91DD-D79C-7292EB9B42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207" y="3086100"/>
            <a:ext cx="3823543" cy="3515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58" y="122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271" b="-3950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889225" y="-3739283"/>
            <a:ext cx="12871664" cy="14380877"/>
            <a:chOff x="-643247" y="-28575"/>
            <a:chExt cx="3390068" cy="3787556"/>
          </a:xfrm>
        </p:grpSpPr>
        <p:sp>
          <p:nvSpPr>
            <p:cNvPr id="4" name="Freeform 4"/>
            <p:cNvSpPr/>
            <p:nvPr/>
          </p:nvSpPr>
          <p:spPr>
            <a:xfrm>
              <a:off x="-643247" y="869819"/>
              <a:ext cx="2746821" cy="2889162"/>
            </a:xfrm>
            <a:custGeom>
              <a:avLst/>
              <a:gdLst/>
              <a:ahLst/>
              <a:cxnLst/>
              <a:rect l="l" t="t" r="r" b="b"/>
              <a:pathLst>
                <a:path w="2746821" h="2889162">
                  <a:moveTo>
                    <a:pt x="0" y="0"/>
                  </a:moveTo>
                  <a:lnTo>
                    <a:pt x="2746821" y="0"/>
                  </a:lnTo>
                  <a:lnTo>
                    <a:pt x="2746821" y="2889162"/>
                  </a:lnTo>
                  <a:lnTo>
                    <a:pt x="0" y="2889162"/>
                  </a:lnTo>
                  <a:close/>
                </a:path>
              </a:pathLst>
            </a:custGeom>
            <a:gradFill rotWithShape="1">
              <a:gsLst>
                <a:gs pos="0">
                  <a:srgbClr val="280F34">
                    <a:alpha val="100000"/>
                  </a:srgbClr>
                </a:gs>
                <a:gs pos="100000">
                  <a:srgbClr val="440729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746821" cy="2917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4224861"/>
            <a:ext cx="5686577" cy="5686577"/>
          </a:xfrm>
          <a:custGeom>
            <a:avLst/>
            <a:gdLst/>
            <a:ahLst/>
            <a:cxnLst/>
            <a:rect l="l" t="t" r="r" b="b"/>
            <a:pathLst>
              <a:path w="5686577" h="5686577">
                <a:moveTo>
                  <a:pt x="0" y="0"/>
                </a:moveTo>
                <a:lnTo>
                  <a:pt x="5686577" y="0"/>
                </a:lnTo>
                <a:lnTo>
                  <a:pt x="5686577" y="5686578"/>
                </a:lnTo>
                <a:lnTo>
                  <a:pt x="0" y="56865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2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8185746" y="1291706"/>
            <a:ext cx="2477678" cy="228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75"/>
              </a:lnSpc>
              <a:spcBef>
                <a:spcPct val="0"/>
              </a:spcBef>
            </a:pPr>
            <a:endParaRPr lang="en-US" sz="1411" dirty="0">
              <a:solidFill>
                <a:srgbClr val="FFFFFF"/>
              </a:solidFill>
              <a:latin typeface="HK Modular"/>
              <a:ea typeface="HK Modular"/>
              <a:cs typeface="HK Modular"/>
              <a:sym typeface="HK Mod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76158" y="507779"/>
            <a:ext cx="6539799" cy="64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3"/>
              </a:lnSpc>
              <a:spcBef>
                <a:spcPct val="0"/>
              </a:spcBef>
            </a:pPr>
            <a:r>
              <a:rPr lang="en-US" sz="3995" dirty="0" err="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AGenda</a:t>
            </a:r>
            <a:endParaRPr lang="en-US" sz="3995" dirty="0">
              <a:solidFill>
                <a:srgbClr val="FFFFFF"/>
              </a:solidFill>
              <a:latin typeface="HK Modular"/>
              <a:ea typeface="HK Modular"/>
              <a:cs typeface="HK Modular"/>
              <a:sym typeface="HK Modular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13881100" y="507779"/>
            <a:ext cx="2943377" cy="2943377"/>
          </a:xfrm>
          <a:custGeom>
            <a:avLst/>
            <a:gdLst/>
            <a:ahLst/>
            <a:cxnLst/>
            <a:rect l="l" t="t" r="r" b="b"/>
            <a:pathLst>
              <a:path w="2943377" h="2943377">
                <a:moveTo>
                  <a:pt x="0" y="0"/>
                </a:moveTo>
                <a:lnTo>
                  <a:pt x="2943377" y="0"/>
                </a:lnTo>
                <a:lnTo>
                  <a:pt x="2943377" y="2943377"/>
                </a:lnTo>
                <a:lnTo>
                  <a:pt x="0" y="29433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2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1" name="Group 6">
            <a:extLst>
              <a:ext uri="{FF2B5EF4-FFF2-40B4-BE49-F238E27FC236}">
                <a16:creationId xmlns:a16="http://schemas.microsoft.com/office/drawing/2014/main" id="{51D2DDE9-941D-06A4-E046-577F9D7DFFB3}"/>
              </a:ext>
            </a:extLst>
          </p:cNvPr>
          <p:cNvGrpSpPr/>
          <p:nvPr/>
        </p:nvGrpSpPr>
        <p:grpSpPr>
          <a:xfrm>
            <a:off x="381000" y="2085213"/>
            <a:ext cx="5620790" cy="699716"/>
            <a:chOff x="0" y="0"/>
            <a:chExt cx="1480373" cy="184287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54BD3FE6-0255-BA9A-2898-51399D150463}"/>
                </a:ext>
              </a:extLst>
            </p:cNvPr>
            <p:cNvSpPr/>
            <p:nvPr/>
          </p:nvSpPr>
          <p:spPr>
            <a:xfrm>
              <a:off x="0" y="0"/>
              <a:ext cx="1480373" cy="184287"/>
            </a:xfrm>
            <a:custGeom>
              <a:avLst/>
              <a:gdLst/>
              <a:ahLst/>
              <a:cxnLst/>
              <a:rect l="l" t="t" r="r" b="b"/>
              <a:pathLst>
                <a:path w="1480373" h="184287">
                  <a:moveTo>
                    <a:pt x="92144" y="0"/>
                  </a:moveTo>
                  <a:lnTo>
                    <a:pt x="1388229" y="0"/>
                  </a:lnTo>
                  <a:cubicBezTo>
                    <a:pt x="1412667" y="0"/>
                    <a:pt x="1436104" y="9708"/>
                    <a:pt x="1453384" y="26988"/>
                  </a:cubicBezTo>
                  <a:cubicBezTo>
                    <a:pt x="1470665" y="44269"/>
                    <a:pt x="1480373" y="67706"/>
                    <a:pt x="1480373" y="92144"/>
                  </a:cubicBezTo>
                  <a:lnTo>
                    <a:pt x="1480373" y="92144"/>
                  </a:lnTo>
                  <a:cubicBezTo>
                    <a:pt x="1480373" y="143033"/>
                    <a:pt x="1439119" y="184287"/>
                    <a:pt x="1388229" y="184287"/>
                  </a:cubicBezTo>
                  <a:lnTo>
                    <a:pt x="92144" y="184287"/>
                  </a:lnTo>
                  <a:cubicBezTo>
                    <a:pt x="67706" y="184287"/>
                    <a:pt x="44269" y="174579"/>
                    <a:pt x="26988" y="157299"/>
                  </a:cubicBezTo>
                  <a:cubicBezTo>
                    <a:pt x="9708" y="140019"/>
                    <a:pt x="0" y="116582"/>
                    <a:pt x="0" y="92144"/>
                  </a:cubicBezTo>
                  <a:lnTo>
                    <a:pt x="0" y="92144"/>
                  </a:lnTo>
                  <a:cubicBezTo>
                    <a:pt x="0" y="67706"/>
                    <a:pt x="9708" y="44269"/>
                    <a:pt x="26988" y="26988"/>
                  </a:cubicBezTo>
                  <a:cubicBezTo>
                    <a:pt x="44269" y="9708"/>
                    <a:pt x="67706" y="0"/>
                    <a:pt x="921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B1059">
                    <a:alpha val="100000"/>
                  </a:srgbClr>
                </a:gs>
                <a:gs pos="50000">
                  <a:srgbClr val="B3516A">
                    <a:alpha val="100000"/>
                  </a:srgbClr>
                </a:gs>
                <a:gs pos="100000">
                  <a:srgbClr val="88245E">
                    <a:alpha val="0"/>
                  </a:srgbClr>
                </a:gs>
              </a:gsLst>
              <a:lin ang="0"/>
            </a:gradFill>
            <a:ln w="28575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B9E2860B-94DB-A2BA-B095-6871DE56B286}"/>
                </a:ext>
              </a:extLst>
            </p:cNvPr>
            <p:cNvSpPr txBox="1"/>
            <p:nvPr/>
          </p:nvSpPr>
          <p:spPr>
            <a:xfrm>
              <a:off x="0" y="-28575"/>
              <a:ext cx="1480373" cy="212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2C9D393-0442-55A4-AA4B-300BC69407CC}"/>
              </a:ext>
            </a:extLst>
          </p:cNvPr>
          <p:cNvSpPr txBox="1"/>
          <p:nvPr/>
        </p:nvSpPr>
        <p:spPr>
          <a:xfrm>
            <a:off x="840428" y="2249390"/>
            <a:ext cx="958645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633"/>
              </a:lnSpc>
              <a:spcBef>
                <a:spcPct val="0"/>
              </a:spcBef>
            </a:pPr>
            <a:r>
              <a:rPr lang="en-US" sz="1800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About us</a:t>
            </a:r>
          </a:p>
        </p:txBody>
      </p:sp>
      <p:grpSp>
        <p:nvGrpSpPr>
          <p:cNvPr id="26" name="Group 6">
            <a:extLst>
              <a:ext uri="{FF2B5EF4-FFF2-40B4-BE49-F238E27FC236}">
                <a16:creationId xmlns:a16="http://schemas.microsoft.com/office/drawing/2014/main" id="{190E51AE-AAC7-20DF-92C1-B2C3F4E688F8}"/>
              </a:ext>
            </a:extLst>
          </p:cNvPr>
          <p:cNvGrpSpPr/>
          <p:nvPr/>
        </p:nvGrpSpPr>
        <p:grpSpPr>
          <a:xfrm>
            <a:off x="335824" y="5351139"/>
            <a:ext cx="5620790" cy="699716"/>
            <a:chOff x="0" y="0"/>
            <a:chExt cx="1480373" cy="184287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62779384-9D3E-0A06-BD99-AB897684E350}"/>
                </a:ext>
              </a:extLst>
            </p:cNvPr>
            <p:cNvSpPr/>
            <p:nvPr/>
          </p:nvSpPr>
          <p:spPr>
            <a:xfrm>
              <a:off x="0" y="0"/>
              <a:ext cx="1480373" cy="184287"/>
            </a:xfrm>
            <a:custGeom>
              <a:avLst/>
              <a:gdLst/>
              <a:ahLst/>
              <a:cxnLst/>
              <a:rect l="l" t="t" r="r" b="b"/>
              <a:pathLst>
                <a:path w="1480373" h="184287">
                  <a:moveTo>
                    <a:pt x="92144" y="0"/>
                  </a:moveTo>
                  <a:lnTo>
                    <a:pt x="1388229" y="0"/>
                  </a:lnTo>
                  <a:cubicBezTo>
                    <a:pt x="1412667" y="0"/>
                    <a:pt x="1436104" y="9708"/>
                    <a:pt x="1453384" y="26988"/>
                  </a:cubicBezTo>
                  <a:cubicBezTo>
                    <a:pt x="1470665" y="44269"/>
                    <a:pt x="1480373" y="67706"/>
                    <a:pt x="1480373" y="92144"/>
                  </a:cubicBezTo>
                  <a:lnTo>
                    <a:pt x="1480373" y="92144"/>
                  </a:lnTo>
                  <a:cubicBezTo>
                    <a:pt x="1480373" y="143033"/>
                    <a:pt x="1439119" y="184287"/>
                    <a:pt x="1388229" y="184287"/>
                  </a:cubicBezTo>
                  <a:lnTo>
                    <a:pt x="92144" y="184287"/>
                  </a:lnTo>
                  <a:cubicBezTo>
                    <a:pt x="67706" y="184287"/>
                    <a:pt x="44269" y="174579"/>
                    <a:pt x="26988" y="157299"/>
                  </a:cubicBezTo>
                  <a:cubicBezTo>
                    <a:pt x="9708" y="140019"/>
                    <a:pt x="0" y="116582"/>
                    <a:pt x="0" y="92144"/>
                  </a:cubicBezTo>
                  <a:lnTo>
                    <a:pt x="0" y="92144"/>
                  </a:lnTo>
                  <a:cubicBezTo>
                    <a:pt x="0" y="67706"/>
                    <a:pt x="9708" y="44269"/>
                    <a:pt x="26988" y="26988"/>
                  </a:cubicBezTo>
                  <a:cubicBezTo>
                    <a:pt x="44269" y="9708"/>
                    <a:pt x="67706" y="0"/>
                    <a:pt x="921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B1059">
                    <a:alpha val="100000"/>
                  </a:srgbClr>
                </a:gs>
                <a:gs pos="50000">
                  <a:srgbClr val="B3516A">
                    <a:alpha val="100000"/>
                  </a:srgbClr>
                </a:gs>
                <a:gs pos="100000">
                  <a:srgbClr val="88245E">
                    <a:alpha val="0"/>
                  </a:srgbClr>
                </a:gs>
              </a:gsLst>
              <a:lin ang="0"/>
            </a:gradFill>
            <a:ln w="28575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A847BCE4-FFC6-BE8D-031D-0D7885788479}"/>
                </a:ext>
              </a:extLst>
            </p:cNvPr>
            <p:cNvSpPr txBox="1"/>
            <p:nvPr/>
          </p:nvSpPr>
          <p:spPr>
            <a:xfrm>
              <a:off x="0" y="-28575"/>
              <a:ext cx="1480373" cy="212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3AF302E-F55B-C475-6DAA-D2BA9D24F928}"/>
              </a:ext>
            </a:extLst>
          </p:cNvPr>
          <p:cNvSpPr txBox="1"/>
          <p:nvPr/>
        </p:nvSpPr>
        <p:spPr>
          <a:xfrm>
            <a:off x="493735" y="5506713"/>
            <a:ext cx="958645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633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Chapter 1</a:t>
            </a:r>
          </a:p>
        </p:txBody>
      </p:sp>
      <p:grpSp>
        <p:nvGrpSpPr>
          <p:cNvPr id="31" name="Group 6">
            <a:extLst>
              <a:ext uri="{FF2B5EF4-FFF2-40B4-BE49-F238E27FC236}">
                <a16:creationId xmlns:a16="http://schemas.microsoft.com/office/drawing/2014/main" id="{B1655809-6FE0-3B73-98D4-B34EA3112B62}"/>
              </a:ext>
            </a:extLst>
          </p:cNvPr>
          <p:cNvGrpSpPr/>
          <p:nvPr/>
        </p:nvGrpSpPr>
        <p:grpSpPr>
          <a:xfrm>
            <a:off x="10453917" y="6583134"/>
            <a:ext cx="5620790" cy="699716"/>
            <a:chOff x="0" y="0"/>
            <a:chExt cx="1480373" cy="184287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1F7B6768-6C17-218B-82D7-7335A78A6B5D}"/>
                </a:ext>
              </a:extLst>
            </p:cNvPr>
            <p:cNvSpPr/>
            <p:nvPr/>
          </p:nvSpPr>
          <p:spPr>
            <a:xfrm>
              <a:off x="0" y="0"/>
              <a:ext cx="1480373" cy="184287"/>
            </a:xfrm>
            <a:custGeom>
              <a:avLst/>
              <a:gdLst/>
              <a:ahLst/>
              <a:cxnLst/>
              <a:rect l="l" t="t" r="r" b="b"/>
              <a:pathLst>
                <a:path w="1480373" h="184287">
                  <a:moveTo>
                    <a:pt x="92144" y="0"/>
                  </a:moveTo>
                  <a:lnTo>
                    <a:pt x="1388229" y="0"/>
                  </a:lnTo>
                  <a:cubicBezTo>
                    <a:pt x="1412667" y="0"/>
                    <a:pt x="1436104" y="9708"/>
                    <a:pt x="1453384" y="26988"/>
                  </a:cubicBezTo>
                  <a:cubicBezTo>
                    <a:pt x="1470665" y="44269"/>
                    <a:pt x="1480373" y="67706"/>
                    <a:pt x="1480373" y="92144"/>
                  </a:cubicBezTo>
                  <a:lnTo>
                    <a:pt x="1480373" y="92144"/>
                  </a:lnTo>
                  <a:cubicBezTo>
                    <a:pt x="1480373" y="143033"/>
                    <a:pt x="1439119" y="184287"/>
                    <a:pt x="1388229" y="184287"/>
                  </a:cubicBezTo>
                  <a:lnTo>
                    <a:pt x="92144" y="184287"/>
                  </a:lnTo>
                  <a:cubicBezTo>
                    <a:pt x="67706" y="184287"/>
                    <a:pt x="44269" y="174579"/>
                    <a:pt x="26988" y="157299"/>
                  </a:cubicBezTo>
                  <a:cubicBezTo>
                    <a:pt x="9708" y="140019"/>
                    <a:pt x="0" y="116582"/>
                    <a:pt x="0" y="92144"/>
                  </a:cubicBezTo>
                  <a:lnTo>
                    <a:pt x="0" y="92144"/>
                  </a:lnTo>
                  <a:cubicBezTo>
                    <a:pt x="0" y="67706"/>
                    <a:pt x="9708" y="44269"/>
                    <a:pt x="26988" y="26988"/>
                  </a:cubicBezTo>
                  <a:cubicBezTo>
                    <a:pt x="44269" y="9708"/>
                    <a:pt x="67706" y="0"/>
                    <a:pt x="921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B1059">
                    <a:alpha val="100000"/>
                  </a:srgbClr>
                </a:gs>
                <a:gs pos="50000">
                  <a:srgbClr val="B3516A">
                    <a:alpha val="100000"/>
                  </a:srgbClr>
                </a:gs>
                <a:gs pos="100000">
                  <a:srgbClr val="88245E">
                    <a:alpha val="0"/>
                  </a:srgbClr>
                </a:gs>
              </a:gsLst>
              <a:lin ang="0"/>
            </a:gradFill>
            <a:ln w="28575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1EEC13E0-6B15-A9FB-7ED0-5FDECA863CFD}"/>
                </a:ext>
              </a:extLst>
            </p:cNvPr>
            <p:cNvSpPr txBox="1"/>
            <p:nvPr/>
          </p:nvSpPr>
          <p:spPr>
            <a:xfrm>
              <a:off x="0" y="-28575"/>
              <a:ext cx="1480373" cy="212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DCD35D0-A4AF-003A-3D05-7E05BF340343}"/>
              </a:ext>
            </a:extLst>
          </p:cNvPr>
          <p:cNvSpPr txBox="1"/>
          <p:nvPr/>
        </p:nvSpPr>
        <p:spPr>
          <a:xfrm>
            <a:off x="10975668" y="6681515"/>
            <a:ext cx="958645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633"/>
              </a:lnSpc>
              <a:spcBef>
                <a:spcPct val="0"/>
              </a:spcBef>
            </a:pPr>
            <a:r>
              <a:rPr lang="en-US" sz="1800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Chapter 2</a:t>
            </a:r>
          </a:p>
        </p:txBody>
      </p:sp>
      <p:grpSp>
        <p:nvGrpSpPr>
          <p:cNvPr id="35" name="Group 6">
            <a:extLst>
              <a:ext uri="{FF2B5EF4-FFF2-40B4-BE49-F238E27FC236}">
                <a16:creationId xmlns:a16="http://schemas.microsoft.com/office/drawing/2014/main" id="{9FC025AC-801E-68B9-5975-D6E609C2B440}"/>
              </a:ext>
            </a:extLst>
          </p:cNvPr>
          <p:cNvGrpSpPr/>
          <p:nvPr/>
        </p:nvGrpSpPr>
        <p:grpSpPr>
          <a:xfrm>
            <a:off x="325888" y="7929259"/>
            <a:ext cx="5620790" cy="699716"/>
            <a:chOff x="0" y="0"/>
            <a:chExt cx="1480373" cy="184287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99CF98A3-64FB-23E8-C253-C1E903ED709A}"/>
                </a:ext>
              </a:extLst>
            </p:cNvPr>
            <p:cNvSpPr/>
            <p:nvPr/>
          </p:nvSpPr>
          <p:spPr>
            <a:xfrm>
              <a:off x="0" y="0"/>
              <a:ext cx="1480373" cy="184287"/>
            </a:xfrm>
            <a:custGeom>
              <a:avLst/>
              <a:gdLst/>
              <a:ahLst/>
              <a:cxnLst/>
              <a:rect l="l" t="t" r="r" b="b"/>
              <a:pathLst>
                <a:path w="1480373" h="184287">
                  <a:moveTo>
                    <a:pt x="92144" y="0"/>
                  </a:moveTo>
                  <a:lnTo>
                    <a:pt x="1388229" y="0"/>
                  </a:lnTo>
                  <a:cubicBezTo>
                    <a:pt x="1412667" y="0"/>
                    <a:pt x="1436104" y="9708"/>
                    <a:pt x="1453384" y="26988"/>
                  </a:cubicBezTo>
                  <a:cubicBezTo>
                    <a:pt x="1470665" y="44269"/>
                    <a:pt x="1480373" y="67706"/>
                    <a:pt x="1480373" y="92144"/>
                  </a:cubicBezTo>
                  <a:lnTo>
                    <a:pt x="1480373" y="92144"/>
                  </a:lnTo>
                  <a:cubicBezTo>
                    <a:pt x="1480373" y="143033"/>
                    <a:pt x="1439119" y="184287"/>
                    <a:pt x="1388229" y="184287"/>
                  </a:cubicBezTo>
                  <a:lnTo>
                    <a:pt x="92144" y="184287"/>
                  </a:lnTo>
                  <a:cubicBezTo>
                    <a:pt x="67706" y="184287"/>
                    <a:pt x="44269" y="174579"/>
                    <a:pt x="26988" y="157299"/>
                  </a:cubicBezTo>
                  <a:cubicBezTo>
                    <a:pt x="9708" y="140019"/>
                    <a:pt x="0" y="116582"/>
                    <a:pt x="0" y="92144"/>
                  </a:cubicBezTo>
                  <a:lnTo>
                    <a:pt x="0" y="92144"/>
                  </a:lnTo>
                  <a:cubicBezTo>
                    <a:pt x="0" y="67706"/>
                    <a:pt x="9708" y="44269"/>
                    <a:pt x="26988" y="26988"/>
                  </a:cubicBezTo>
                  <a:cubicBezTo>
                    <a:pt x="44269" y="9708"/>
                    <a:pt x="67706" y="0"/>
                    <a:pt x="921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B1059">
                    <a:alpha val="100000"/>
                  </a:srgbClr>
                </a:gs>
                <a:gs pos="50000">
                  <a:srgbClr val="B3516A">
                    <a:alpha val="100000"/>
                  </a:srgbClr>
                </a:gs>
                <a:gs pos="100000">
                  <a:srgbClr val="88245E">
                    <a:alpha val="0"/>
                  </a:srgbClr>
                </a:gs>
              </a:gsLst>
              <a:lin ang="0"/>
            </a:gradFill>
            <a:ln w="28575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CAF46F44-A787-0BBF-FF8C-6938E6A0E6DB}"/>
                </a:ext>
              </a:extLst>
            </p:cNvPr>
            <p:cNvSpPr txBox="1"/>
            <p:nvPr/>
          </p:nvSpPr>
          <p:spPr>
            <a:xfrm>
              <a:off x="0" y="-28575"/>
              <a:ext cx="1480373" cy="212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5BA5E56-9809-FA2C-F1E7-994E8128BABF}"/>
              </a:ext>
            </a:extLst>
          </p:cNvPr>
          <p:cNvSpPr txBox="1"/>
          <p:nvPr/>
        </p:nvSpPr>
        <p:spPr>
          <a:xfrm>
            <a:off x="867467" y="8068160"/>
            <a:ext cx="958645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633"/>
              </a:lnSpc>
              <a:spcBef>
                <a:spcPct val="0"/>
              </a:spcBef>
            </a:pPr>
            <a:r>
              <a:rPr lang="en-US" sz="1800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Chapter 3</a:t>
            </a:r>
          </a:p>
        </p:txBody>
      </p:sp>
      <p:grpSp>
        <p:nvGrpSpPr>
          <p:cNvPr id="39" name="Group 6">
            <a:extLst>
              <a:ext uri="{FF2B5EF4-FFF2-40B4-BE49-F238E27FC236}">
                <a16:creationId xmlns:a16="http://schemas.microsoft.com/office/drawing/2014/main" id="{056ADF4A-15FF-ACAC-02A7-F0A6F29527F1}"/>
              </a:ext>
            </a:extLst>
          </p:cNvPr>
          <p:cNvGrpSpPr/>
          <p:nvPr/>
        </p:nvGrpSpPr>
        <p:grpSpPr>
          <a:xfrm>
            <a:off x="10351899" y="4101647"/>
            <a:ext cx="5620790" cy="699716"/>
            <a:chOff x="0" y="0"/>
            <a:chExt cx="1480373" cy="184287"/>
          </a:xfrm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D312F547-AD74-25DC-4DBB-FA865159D584}"/>
                </a:ext>
              </a:extLst>
            </p:cNvPr>
            <p:cNvSpPr/>
            <p:nvPr/>
          </p:nvSpPr>
          <p:spPr>
            <a:xfrm>
              <a:off x="0" y="0"/>
              <a:ext cx="1480373" cy="184287"/>
            </a:xfrm>
            <a:custGeom>
              <a:avLst/>
              <a:gdLst/>
              <a:ahLst/>
              <a:cxnLst/>
              <a:rect l="l" t="t" r="r" b="b"/>
              <a:pathLst>
                <a:path w="1480373" h="184287">
                  <a:moveTo>
                    <a:pt x="92144" y="0"/>
                  </a:moveTo>
                  <a:lnTo>
                    <a:pt x="1388229" y="0"/>
                  </a:lnTo>
                  <a:cubicBezTo>
                    <a:pt x="1412667" y="0"/>
                    <a:pt x="1436104" y="9708"/>
                    <a:pt x="1453384" y="26988"/>
                  </a:cubicBezTo>
                  <a:cubicBezTo>
                    <a:pt x="1470665" y="44269"/>
                    <a:pt x="1480373" y="67706"/>
                    <a:pt x="1480373" y="92144"/>
                  </a:cubicBezTo>
                  <a:lnTo>
                    <a:pt x="1480373" y="92144"/>
                  </a:lnTo>
                  <a:cubicBezTo>
                    <a:pt x="1480373" y="143033"/>
                    <a:pt x="1439119" y="184287"/>
                    <a:pt x="1388229" y="184287"/>
                  </a:cubicBezTo>
                  <a:lnTo>
                    <a:pt x="92144" y="184287"/>
                  </a:lnTo>
                  <a:cubicBezTo>
                    <a:pt x="67706" y="184287"/>
                    <a:pt x="44269" y="174579"/>
                    <a:pt x="26988" y="157299"/>
                  </a:cubicBezTo>
                  <a:cubicBezTo>
                    <a:pt x="9708" y="140019"/>
                    <a:pt x="0" y="116582"/>
                    <a:pt x="0" y="92144"/>
                  </a:cubicBezTo>
                  <a:lnTo>
                    <a:pt x="0" y="92144"/>
                  </a:lnTo>
                  <a:cubicBezTo>
                    <a:pt x="0" y="67706"/>
                    <a:pt x="9708" y="44269"/>
                    <a:pt x="26988" y="26988"/>
                  </a:cubicBezTo>
                  <a:cubicBezTo>
                    <a:pt x="44269" y="9708"/>
                    <a:pt x="67706" y="0"/>
                    <a:pt x="921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B1059">
                    <a:alpha val="100000"/>
                  </a:srgbClr>
                </a:gs>
                <a:gs pos="50000">
                  <a:srgbClr val="B3516A">
                    <a:alpha val="100000"/>
                  </a:srgbClr>
                </a:gs>
                <a:gs pos="100000">
                  <a:srgbClr val="88245E">
                    <a:alpha val="0"/>
                  </a:srgbClr>
                </a:gs>
              </a:gsLst>
              <a:lin ang="0"/>
            </a:gradFill>
            <a:ln w="28575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7EFCD3DA-DE57-9E8F-C3FC-A7195DC8F52A}"/>
                </a:ext>
              </a:extLst>
            </p:cNvPr>
            <p:cNvSpPr txBox="1"/>
            <p:nvPr/>
          </p:nvSpPr>
          <p:spPr>
            <a:xfrm>
              <a:off x="0" y="-28575"/>
              <a:ext cx="1480373" cy="212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B585813-3CF5-4E26-B93F-8F7BBA342665}"/>
              </a:ext>
            </a:extLst>
          </p:cNvPr>
          <p:cNvSpPr txBox="1"/>
          <p:nvPr/>
        </p:nvSpPr>
        <p:spPr>
          <a:xfrm>
            <a:off x="10972800" y="4248486"/>
            <a:ext cx="958645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633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Introduction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271" b="-3950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7077038" y="494833"/>
            <a:ext cx="995176" cy="922395"/>
          </a:xfrm>
          <a:custGeom>
            <a:avLst/>
            <a:gdLst/>
            <a:ahLst/>
            <a:cxnLst/>
            <a:rect l="l" t="t" r="r" b="b"/>
            <a:pathLst>
              <a:path w="381694" h="381000">
                <a:moveTo>
                  <a:pt x="0" y="0"/>
                </a:moveTo>
                <a:lnTo>
                  <a:pt x="381694" y="0"/>
                </a:lnTo>
                <a:lnTo>
                  <a:pt x="381694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35978" y="1530783"/>
            <a:ext cx="3911203" cy="5863078"/>
          </a:xfrm>
          <a:custGeom>
            <a:avLst/>
            <a:gdLst/>
            <a:ahLst/>
            <a:cxnLst/>
            <a:rect l="l" t="t" r="r" b="b"/>
            <a:pathLst>
              <a:path w="5390047" h="4534377">
                <a:moveTo>
                  <a:pt x="0" y="0"/>
                </a:moveTo>
                <a:lnTo>
                  <a:pt x="5390048" y="0"/>
                </a:lnTo>
                <a:lnTo>
                  <a:pt x="5390048" y="4534377"/>
                </a:lnTo>
                <a:lnTo>
                  <a:pt x="0" y="45343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Freeform 12"/>
          <p:cNvSpPr/>
          <p:nvPr/>
        </p:nvSpPr>
        <p:spPr>
          <a:xfrm flipH="1">
            <a:off x="-8639944" y="-473771"/>
            <a:ext cx="10991858" cy="10991858"/>
          </a:xfrm>
          <a:custGeom>
            <a:avLst/>
            <a:gdLst/>
            <a:ahLst/>
            <a:cxnLst/>
            <a:rect l="l" t="t" r="r" b="b"/>
            <a:pathLst>
              <a:path w="10991858" h="10991858">
                <a:moveTo>
                  <a:pt x="10991858" y="0"/>
                </a:moveTo>
                <a:lnTo>
                  <a:pt x="0" y="0"/>
                </a:lnTo>
                <a:lnTo>
                  <a:pt x="0" y="10991859"/>
                </a:lnTo>
                <a:lnTo>
                  <a:pt x="10991858" y="10991859"/>
                </a:lnTo>
                <a:lnTo>
                  <a:pt x="10991858" y="0"/>
                </a:lnTo>
                <a:close/>
              </a:path>
            </a:pathLst>
          </a:custGeom>
          <a:blipFill>
            <a:blip r:embed="rId6">
              <a:alphaModFix amt="38000"/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4" name="TextBox 14"/>
          <p:cNvSpPr txBox="1"/>
          <p:nvPr/>
        </p:nvSpPr>
        <p:spPr>
          <a:xfrm>
            <a:off x="8357489" y="946363"/>
            <a:ext cx="6151694" cy="2641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975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About us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07509" y="6181823"/>
            <a:ext cx="5140448" cy="6104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3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Mohab Nasser</a:t>
            </a: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D83B393C-FFCB-B56C-23E3-AD4C7C37467F}"/>
              </a:ext>
            </a:extLst>
          </p:cNvPr>
          <p:cNvSpPr/>
          <p:nvPr/>
        </p:nvSpPr>
        <p:spPr>
          <a:xfrm>
            <a:off x="4916189" y="1462652"/>
            <a:ext cx="3911203" cy="5936072"/>
          </a:xfrm>
          <a:custGeom>
            <a:avLst/>
            <a:gdLst/>
            <a:ahLst/>
            <a:cxnLst/>
            <a:rect l="l" t="t" r="r" b="b"/>
            <a:pathLst>
              <a:path w="5390047" h="4534377">
                <a:moveTo>
                  <a:pt x="0" y="0"/>
                </a:moveTo>
                <a:lnTo>
                  <a:pt x="5390048" y="0"/>
                </a:lnTo>
                <a:lnTo>
                  <a:pt x="5390048" y="4534377"/>
                </a:lnTo>
                <a:lnTo>
                  <a:pt x="0" y="45343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AD354296-97ED-7D5F-5A27-7DD95D67DD56}"/>
              </a:ext>
            </a:extLst>
          </p:cNvPr>
          <p:cNvSpPr/>
          <p:nvPr/>
        </p:nvSpPr>
        <p:spPr>
          <a:xfrm>
            <a:off x="13676611" y="1621321"/>
            <a:ext cx="4142381" cy="5936072"/>
          </a:xfrm>
          <a:custGeom>
            <a:avLst/>
            <a:gdLst/>
            <a:ahLst/>
            <a:cxnLst/>
            <a:rect l="l" t="t" r="r" b="b"/>
            <a:pathLst>
              <a:path w="5390047" h="4534377">
                <a:moveTo>
                  <a:pt x="0" y="0"/>
                </a:moveTo>
                <a:lnTo>
                  <a:pt x="5390048" y="0"/>
                </a:lnTo>
                <a:lnTo>
                  <a:pt x="5390048" y="4534377"/>
                </a:lnTo>
                <a:lnTo>
                  <a:pt x="0" y="45343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8CD17E2E-2E76-2B65-6C88-3EC14BB4AA33}"/>
              </a:ext>
            </a:extLst>
          </p:cNvPr>
          <p:cNvSpPr/>
          <p:nvPr/>
        </p:nvSpPr>
        <p:spPr>
          <a:xfrm>
            <a:off x="9296400" y="1498436"/>
            <a:ext cx="3911203" cy="5895426"/>
          </a:xfrm>
          <a:custGeom>
            <a:avLst/>
            <a:gdLst/>
            <a:ahLst/>
            <a:cxnLst/>
            <a:rect l="l" t="t" r="r" b="b"/>
            <a:pathLst>
              <a:path w="5390047" h="4534377">
                <a:moveTo>
                  <a:pt x="0" y="0"/>
                </a:moveTo>
                <a:lnTo>
                  <a:pt x="5390048" y="0"/>
                </a:lnTo>
                <a:lnTo>
                  <a:pt x="5390048" y="4534377"/>
                </a:lnTo>
                <a:lnTo>
                  <a:pt x="0" y="45343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9" name="TextBox 17">
            <a:extLst>
              <a:ext uri="{FF2B5EF4-FFF2-40B4-BE49-F238E27FC236}">
                <a16:creationId xmlns:a16="http://schemas.microsoft.com/office/drawing/2014/main" id="{D7FEEC16-488F-7382-C9C4-BE57CD5CFECA}"/>
              </a:ext>
            </a:extLst>
          </p:cNvPr>
          <p:cNvSpPr txBox="1"/>
          <p:nvPr/>
        </p:nvSpPr>
        <p:spPr>
          <a:xfrm>
            <a:off x="5072515" y="6195962"/>
            <a:ext cx="5140448" cy="6104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3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Ahmed Khaled</a:t>
            </a:r>
          </a:p>
        </p:txBody>
      </p:sp>
      <p:sp>
        <p:nvSpPr>
          <p:cNvPr id="30" name="TextBox 17">
            <a:extLst>
              <a:ext uri="{FF2B5EF4-FFF2-40B4-BE49-F238E27FC236}">
                <a16:creationId xmlns:a16="http://schemas.microsoft.com/office/drawing/2014/main" id="{81A578CC-B1E5-5946-C6FF-735F140E0A24}"/>
              </a:ext>
            </a:extLst>
          </p:cNvPr>
          <p:cNvSpPr txBox="1"/>
          <p:nvPr/>
        </p:nvSpPr>
        <p:spPr>
          <a:xfrm>
            <a:off x="9525000" y="6209965"/>
            <a:ext cx="5140448" cy="630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3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Amr </a:t>
            </a:r>
            <a:r>
              <a:rPr lang="en-US" sz="3200" dirty="0" err="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khaled</a:t>
            </a:r>
            <a:endParaRPr lang="en-US" sz="3200" dirty="0">
              <a:solidFill>
                <a:srgbClr val="FFFFFF"/>
              </a:solidFill>
              <a:latin typeface="HK Modular"/>
              <a:ea typeface="HK Modular"/>
              <a:cs typeface="HK Modular"/>
              <a:sym typeface="HK Modular"/>
            </a:endParaRPr>
          </a:p>
        </p:txBody>
      </p:sp>
      <p:sp>
        <p:nvSpPr>
          <p:cNvPr id="31" name="TextBox 17">
            <a:extLst>
              <a:ext uri="{FF2B5EF4-FFF2-40B4-BE49-F238E27FC236}">
                <a16:creationId xmlns:a16="http://schemas.microsoft.com/office/drawing/2014/main" id="{A3E89198-25AD-4FD5-69A0-296437835E0A}"/>
              </a:ext>
            </a:extLst>
          </p:cNvPr>
          <p:cNvSpPr txBox="1"/>
          <p:nvPr/>
        </p:nvSpPr>
        <p:spPr>
          <a:xfrm>
            <a:off x="13744448" y="6327999"/>
            <a:ext cx="5140448" cy="6104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3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Youssef Mohamed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5B6CF492-DDD2-DF99-F1F7-2131BFAAB5F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990"/>
          <a:stretch>
            <a:fillRect/>
          </a:stretch>
        </p:blipFill>
        <p:spPr>
          <a:xfrm>
            <a:off x="558736" y="2110119"/>
            <a:ext cx="3899008" cy="4126046"/>
          </a:xfrm>
          <a:custGeom>
            <a:avLst/>
            <a:gdLst>
              <a:gd name="connsiteX0" fmla="*/ 0 w 3899008"/>
              <a:gd name="connsiteY0" fmla="*/ 0 h 4483857"/>
              <a:gd name="connsiteX1" fmla="*/ 3899008 w 3899008"/>
              <a:gd name="connsiteY1" fmla="*/ 0 h 4483857"/>
              <a:gd name="connsiteX2" fmla="*/ 3899008 w 3899008"/>
              <a:gd name="connsiteY2" fmla="*/ 4483857 h 4483857"/>
              <a:gd name="connsiteX3" fmla="*/ 0 w 3899008"/>
              <a:gd name="connsiteY3" fmla="*/ 4483857 h 4483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9008" h="4483857">
                <a:moveTo>
                  <a:pt x="0" y="0"/>
                </a:moveTo>
                <a:lnTo>
                  <a:pt x="3899008" y="0"/>
                </a:lnTo>
                <a:lnTo>
                  <a:pt x="3899008" y="4483857"/>
                </a:lnTo>
                <a:lnTo>
                  <a:pt x="0" y="4483857"/>
                </a:lnTo>
                <a:close/>
              </a:path>
            </a:pathLst>
          </a:custGeom>
        </p:spPr>
      </p:pic>
      <p:pic>
        <p:nvPicPr>
          <p:cNvPr id="53" name="Picture 52" descr="Profile photo of Amr Khaled El-Dahshan">
            <a:extLst>
              <a:ext uri="{FF2B5EF4-FFF2-40B4-BE49-F238E27FC236}">
                <a16:creationId xmlns:a16="http://schemas.microsoft.com/office/drawing/2014/main" id="{0BD75FD3-5B20-D570-1B28-CCF37627480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0193" r="7582"/>
          <a:stretch>
            <a:fillRect/>
          </a:stretch>
        </p:blipFill>
        <p:spPr>
          <a:xfrm>
            <a:off x="9348158" y="2093255"/>
            <a:ext cx="3859445" cy="4116710"/>
          </a:xfrm>
          <a:custGeom>
            <a:avLst/>
            <a:gdLst>
              <a:gd name="connsiteX0" fmla="*/ 0 w 3911204"/>
              <a:gd name="connsiteY0" fmla="*/ 0 h 4606018"/>
              <a:gd name="connsiteX1" fmla="*/ 3911204 w 3911204"/>
              <a:gd name="connsiteY1" fmla="*/ 0 h 4606018"/>
              <a:gd name="connsiteX2" fmla="*/ 3911204 w 3911204"/>
              <a:gd name="connsiteY2" fmla="*/ 4606018 h 4606018"/>
              <a:gd name="connsiteX3" fmla="*/ 0 w 3911204"/>
              <a:gd name="connsiteY3" fmla="*/ 4606018 h 4606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204" h="4606018">
                <a:moveTo>
                  <a:pt x="0" y="0"/>
                </a:moveTo>
                <a:lnTo>
                  <a:pt x="3911204" y="0"/>
                </a:lnTo>
                <a:lnTo>
                  <a:pt x="3911204" y="4606018"/>
                </a:lnTo>
                <a:lnTo>
                  <a:pt x="0" y="4606018"/>
                </a:lnTo>
                <a:close/>
              </a:path>
            </a:pathLst>
          </a:cu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6CCD1514-13F2-A449-A818-0D71B2B9F678}"/>
              </a:ext>
            </a:extLst>
          </p:cNvPr>
          <p:cNvSpPr txBox="1"/>
          <p:nvPr/>
        </p:nvSpPr>
        <p:spPr>
          <a:xfrm>
            <a:off x="395741" y="8396340"/>
            <a:ext cx="7443708" cy="975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1648"/>
              </a:lnSpc>
            </a:pPr>
            <a:r>
              <a:rPr lang="en-US" sz="320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Computer Science </a:t>
            </a:r>
          </a:p>
          <a:p>
            <a:pPr algn="just">
              <a:lnSpc>
                <a:spcPts val="1648"/>
              </a:lnSpc>
            </a:pPr>
            <a:endParaRPr lang="en-US" sz="3200" dirty="0">
              <a:solidFill>
                <a:srgbClr val="FFFFFF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algn="just">
              <a:lnSpc>
                <a:spcPts val="1648"/>
              </a:lnSpc>
            </a:pPr>
            <a:endParaRPr lang="en-US" sz="3200" dirty="0">
              <a:solidFill>
                <a:srgbClr val="FFFFFF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algn="just">
              <a:lnSpc>
                <a:spcPts val="1648"/>
              </a:lnSpc>
            </a:pPr>
            <a:r>
              <a:rPr lang="en-US" sz="320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October 6 University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B1C44DC-2CFE-231E-4C88-726169B788E8}"/>
              </a:ext>
            </a:extLst>
          </p:cNvPr>
          <p:cNvSpPr txBox="1"/>
          <p:nvPr/>
        </p:nvSpPr>
        <p:spPr>
          <a:xfrm>
            <a:off x="9668770" y="8527196"/>
            <a:ext cx="4852908" cy="975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1648"/>
              </a:lnSpc>
            </a:pPr>
            <a:r>
              <a:rPr lang="en-US" sz="320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Computer Science </a:t>
            </a:r>
          </a:p>
          <a:p>
            <a:pPr algn="just">
              <a:lnSpc>
                <a:spcPts val="1648"/>
              </a:lnSpc>
            </a:pPr>
            <a:endParaRPr lang="en-US" sz="3200" dirty="0">
              <a:solidFill>
                <a:srgbClr val="FFFFFF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algn="just">
              <a:lnSpc>
                <a:spcPts val="1648"/>
              </a:lnSpc>
            </a:pPr>
            <a:endParaRPr lang="en-US" sz="3200" dirty="0">
              <a:solidFill>
                <a:srgbClr val="FFFFFF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algn="just">
              <a:lnSpc>
                <a:spcPts val="1648"/>
              </a:lnSpc>
            </a:pPr>
            <a:r>
              <a:rPr lang="en-US" sz="320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Cairo University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495F74F6-ACF3-62F7-9982-DCAF8DF6D46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898" r="854"/>
          <a:stretch>
            <a:fillRect/>
          </a:stretch>
        </p:blipFill>
        <p:spPr>
          <a:xfrm>
            <a:off x="13714468" y="2056077"/>
            <a:ext cx="4104524" cy="4271922"/>
          </a:xfrm>
          <a:custGeom>
            <a:avLst/>
            <a:gdLst>
              <a:gd name="connsiteX0" fmla="*/ 0 w 4142382"/>
              <a:gd name="connsiteY0" fmla="*/ 0 h 4234130"/>
              <a:gd name="connsiteX1" fmla="*/ 4142382 w 4142382"/>
              <a:gd name="connsiteY1" fmla="*/ 0 h 4234130"/>
              <a:gd name="connsiteX2" fmla="*/ 4142382 w 4142382"/>
              <a:gd name="connsiteY2" fmla="*/ 4234130 h 4234130"/>
              <a:gd name="connsiteX3" fmla="*/ 0 w 4142382"/>
              <a:gd name="connsiteY3" fmla="*/ 4234130 h 4234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2382" h="4234130">
                <a:moveTo>
                  <a:pt x="0" y="0"/>
                </a:moveTo>
                <a:lnTo>
                  <a:pt x="4142382" y="0"/>
                </a:lnTo>
                <a:lnTo>
                  <a:pt x="4142382" y="4234130"/>
                </a:lnTo>
                <a:lnTo>
                  <a:pt x="0" y="4234130"/>
                </a:lnTo>
                <a:close/>
              </a:path>
            </a:pathLst>
          </a:cu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8348A7C-D9D2-3EEA-1E2C-0CC1348EF764}"/>
              </a:ext>
            </a:extLst>
          </p:cNvPr>
          <p:cNvSpPr txBox="1"/>
          <p:nvPr/>
        </p:nvSpPr>
        <p:spPr>
          <a:xfrm>
            <a:off x="14031988" y="8527195"/>
            <a:ext cx="4852908" cy="975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1648"/>
              </a:lnSpc>
            </a:pPr>
            <a:r>
              <a:rPr lang="en-US" sz="320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Computer Science </a:t>
            </a:r>
          </a:p>
          <a:p>
            <a:pPr algn="just">
              <a:lnSpc>
                <a:spcPts val="1648"/>
              </a:lnSpc>
            </a:pPr>
            <a:endParaRPr lang="en-US" sz="3200" dirty="0">
              <a:solidFill>
                <a:srgbClr val="FFFFFF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algn="just">
              <a:lnSpc>
                <a:spcPts val="1648"/>
              </a:lnSpc>
            </a:pPr>
            <a:endParaRPr lang="en-US" sz="3200" dirty="0">
              <a:solidFill>
                <a:srgbClr val="FFFFFF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algn="just">
              <a:lnSpc>
                <a:spcPts val="1648"/>
              </a:lnSpc>
            </a:pPr>
            <a:r>
              <a:rPr lang="en-US" sz="320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Sadat Academy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3246208-F1D2-AB00-F41B-9CBAEA6A63B2}"/>
              </a:ext>
            </a:extLst>
          </p:cNvPr>
          <p:cNvSpPr txBox="1"/>
          <p:nvPr/>
        </p:nvSpPr>
        <p:spPr>
          <a:xfrm>
            <a:off x="5139742" y="8492675"/>
            <a:ext cx="4852908" cy="975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1648"/>
              </a:lnSpc>
            </a:pPr>
            <a:r>
              <a:rPr lang="en-US" sz="320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Computer Science </a:t>
            </a:r>
          </a:p>
          <a:p>
            <a:pPr algn="just">
              <a:lnSpc>
                <a:spcPts val="1648"/>
              </a:lnSpc>
            </a:pPr>
            <a:endParaRPr lang="en-US" sz="3200" dirty="0">
              <a:solidFill>
                <a:srgbClr val="FFFFFF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algn="just">
              <a:lnSpc>
                <a:spcPts val="1648"/>
              </a:lnSpc>
            </a:pPr>
            <a:endParaRPr lang="en-US" sz="3200" dirty="0">
              <a:solidFill>
                <a:srgbClr val="FFFFFF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algn="just">
              <a:lnSpc>
                <a:spcPts val="1648"/>
              </a:lnSpc>
            </a:pPr>
            <a:r>
              <a:rPr lang="en-US" sz="320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Sadat Academy</a:t>
            </a:r>
          </a:p>
        </p:txBody>
      </p:sp>
      <p:pic>
        <p:nvPicPr>
          <p:cNvPr id="6" name="Picture 5" descr="A person in a suit looking at his watch&#10;&#10;AI-generated content may be incorrect.">
            <a:extLst>
              <a:ext uri="{FF2B5EF4-FFF2-40B4-BE49-F238E27FC236}">
                <a16:creationId xmlns:a16="http://schemas.microsoft.com/office/drawing/2014/main" id="{6FEE8F48-CEDE-1A15-8E1B-4C17A9441CA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189" y="1976937"/>
            <a:ext cx="3911203" cy="43510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271" b="-3950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636793" y="-514350"/>
            <a:ext cx="10429336" cy="10969787"/>
            <a:chOff x="0" y="0"/>
            <a:chExt cx="2746821" cy="28891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46821" cy="2889162"/>
            </a:xfrm>
            <a:custGeom>
              <a:avLst/>
              <a:gdLst/>
              <a:ahLst/>
              <a:cxnLst/>
              <a:rect l="l" t="t" r="r" b="b"/>
              <a:pathLst>
                <a:path w="2746821" h="2889162">
                  <a:moveTo>
                    <a:pt x="0" y="0"/>
                  </a:moveTo>
                  <a:lnTo>
                    <a:pt x="2746821" y="0"/>
                  </a:lnTo>
                  <a:lnTo>
                    <a:pt x="2746821" y="2889162"/>
                  </a:lnTo>
                  <a:lnTo>
                    <a:pt x="0" y="2889162"/>
                  </a:lnTo>
                  <a:close/>
                </a:path>
              </a:pathLst>
            </a:custGeom>
            <a:gradFill rotWithShape="1">
              <a:gsLst>
                <a:gs pos="0">
                  <a:srgbClr val="280F34">
                    <a:alpha val="100000"/>
                  </a:srgbClr>
                </a:gs>
                <a:gs pos="100000">
                  <a:srgbClr val="440729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746821" cy="2917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624576" y="1236529"/>
            <a:ext cx="381694" cy="381000"/>
          </a:xfrm>
          <a:custGeom>
            <a:avLst/>
            <a:gdLst/>
            <a:ahLst/>
            <a:cxnLst/>
            <a:rect l="l" t="t" r="r" b="b"/>
            <a:pathLst>
              <a:path w="381694" h="381000">
                <a:moveTo>
                  <a:pt x="0" y="0"/>
                </a:moveTo>
                <a:lnTo>
                  <a:pt x="381694" y="0"/>
                </a:lnTo>
                <a:lnTo>
                  <a:pt x="381694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988939" y="3001853"/>
            <a:ext cx="5816504" cy="4534377"/>
          </a:xfrm>
          <a:custGeom>
            <a:avLst/>
            <a:gdLst/>
            <a:ahLst/>
            <a:cxnLst/>
            <a:rect l="l" t="t" r="r" b="b"/>
            <a:pathLst>
              <a:path w="5390047" h="4534377">
                <a:moveTo>
                  <a:pt x="0" y="0"/>
                </a:moveTo>
                <a:lnTo>
                  <a:pt x="5390048" y="0"/>
                </a:lnTo>
                <a:lnTo>
                  <a:pt x="5390048" y="4534377"/>
                </a:lnTo>
                <a:lnTo>
                  <a:pt x="0" y="45343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188508" y="3002753"/>
            <a:ext cx="4541735" cy="4533477"/>
          </a:xfrm>
          <a:custGeom>
            <a:avLst/>
            <a:gdLst/>
            <a:ahLst/>
            <a:cxnLst/>
            <a:rect l="l" t="t" r="r" b="b"/>
            <a:pathLst>
              <a:path w="4541735" h="4533477">
                <a:moveTo>
                  <a:pt x="0" y="0"/>
                </a:moveTo>
                <a:lnTo>
                  <a:pt x="4541735" y="0"/>
                </a:lnTo>
                <a:lnTo>
                  <a:pt x="4541735" y="4533477"/>
                </a:lnTo>
                <a:lnTo>
                  <a:pt x="0" y="45334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620511" y="2216076"/>
            <a:ext cx="5620790" cy="699716"/>
            <a:chOff x="0" y="0"/>
            <a:chExt cx="1480373" cy="18428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80373" cy="184287"/>
            </a:xfrm>
            <a:custGeom>
              <a:avLst/>
              <a:gdLst/>
              <a:ahLst/>
              <a:cxnLst/>
              <a:rect l="l" t="t" r="r" b="b"/>
              <a:pathLst>
                <a:path w="1480373" h="184287">
                  <a:moveTo>
                    <a:pt x="92144" y="0"/>
                  </a:moveTo>
                  <a:lnTo>
                    <a:pt x="1388229" y="0"/>
                  </a:lnTo>
                  <a:cubicBezTo>
                    <a:pt x="1412667" y="0"/>
                    <a:pt x="1436104" y="9708"/>
                    <a:pt x="1453384" y="26988"/>
                  </a:cubicBezTo>
                  <a:cubicBezTo>
                    <a:pt x="1470665" y="44269"/>
                    <a:pt x="1480373" y="67706"/>
                    <a:pt x="1480373" y="92144"/>
                  </a:cubicBezTo>
                  <a:lnTo>
                    <a:pt x="1480373" y="92144"/>
                  </a:lnTo>
                  <a:cubicBezTo>
                    <a:pt x="1480373" y="143033"/>
                    <a:pt x="1439119" y="184287"/>
                    <a:pt x="1388229" y="184287"/>
                  </a:cubicBezTo>
                  <a:lnTo>
                    <a:pt x="92144" y="184287"/>
                  </a:lnTo>
                  <a:cubicBezTo>
                    <a:pt x="67706" y="184287"/>
                    <a:pt x="44269" y="174579"/>
                    <a:pt x="26988" y="157299"/>
                  </a:cubicBezTo>
                  <a:cubicBezTo>
                    <a:pt x="9708" y="140019"/>
                    <a:pt x="0" y="116582"/>
                    <a:pt x="0" y="92144"/>
                  </a:cubicBezTo>
                  <a:lnTo>
                    <a:pt x="0" y="92144"/>
                  </a:lnTo>
                  <a:cubicBezTo>
                    <a:pt x="0" y="67706"/>
                    <a:pt x="9708" y="44269"/>
                    <a:pt x="26988" y="26988"/>
                  </a:cubicBezTo>
                  <a:cubicBezTo>
                    <a:pt x="44269" y="9708"/>
                    <a:pt x="67706" y="0"/>
                    <a:pt x="921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B1059">
                    <a:alpha val="100000"/>
                  </a:srgbClr>
                </a:gs>
                <a:gs pos="50000">
                  <a:srgbClr val="B3516A">
                    <a:alpha val="100000"/>
                  </a:srgbClr>
                </a:gs>
                <a:gs pos="100000">
                  <a:srgbClr val="88245E">
                    <a:alpha val="0"/>
                  </a:srgbClr>
                </a:gs>
              </a:gsLst>
              <a:lin ang="0"/>
            </a:gradFill>
            <a:ln w="28575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1480373" cy="212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20511" y="4270827"/>
            <a:ext cx="5620790" cy="699716"/>
            <a:chOff x="0" y="0"/>
            <a:chExt cx="1480373" cy="18428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80373" cy="184287"/>
            </a:xfrm>
            <a:custGeom>
              <a:avLst/>
              <a:gdLst/>
              <a:ahLst/>
              <a:cxnLst/>
              <a:rect l="l" t="t" r="r" b="b"/>
              <a:pathLst>
                <a:path w="1480373" h="184287">
                  <a:moveTo>
                    <a:pt x="92144" y="0"/>
                  </a:moveTo>
                  <a:lnTo>
                    <a:pt x="1388229" y="0"/>
                  </a:lnTo>
                  <a:cubicBezTo>
                    <a:pt x="1412667" y="0"/>
                    <a:pt x="1436104" y="9708"/>
                    <a:pt x="1453384" y="26988"/>
                  </a:cubicBezTo>
                  <a:cubicBezTo>
                    <a:pt x="1470665" y="44269"/>
                    <a:pt x="1480373" y="67706"/>
                    <a:pt x="1480373" y="92144"/>
                  </a:cubicBezTo>
                  <a:lnTo>
                    <a:pt x="1480373" y="92144"/>
                  </a:lnTo>
                  <a:cubicBezTo>
                    <a:pt x="1480373" y="143033"/>
                    <a:pt x="1439119" y="184287"/>
                    <a:pt x="1388229" y="184287"/>
                  </a:cubicBezTo>
                  <a:lnTo>
                    <a:pt x="92144" y="184287"/>
                  </a:lnTo>
                  <a:cubicBezTo>
                    <a:pt x="67706" y="184287"/>
                    <a:pt x="44269" y="174579"/>
                    <a:pt x="26988" y="157299"/>
                  </a:cubicBezTo>
                  <a:cubicBezTo>
                    <a:pt x="9708" y="140019"/>
                    <a:pt x="0" y="116582"/>
                    <a:pt x="0" y="92144"/>
                  </a:cubicBezTo>
                  <a:lnTo>
                    <a:pt x="0" y="92144"/>
                  </a:lnTo>
                  <a:cubicBezTo>
                    <a:pt x="0" y="67706"/>
                    <a:pt x="9708" y="44269"/>
                    <a:pt x="26988" y="26988"/>
                  </a:cubicBezTo>
                  <a:cubicBezTo>
                    <a:pt x="44269" y="9708"/>
                    <a:pt x="67706" y="0"/>
                    <a:pt x="921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B1059">
                    <a:alpha val="100000"/>
                  </a:srgbClr>
                </a:gs>
                <a:gs pos="50000">
                  <a:srgbClr val="B3516A">
                    <a:alpha val="100000"/>
                  </a:srgbClr>
                </a:gs>
                <a:gs pos="100000">
                  <a:srgbClr val="88245E">
                    <a:alpha val="0"/>
                  </a:srgbClr>
                </a:gs>
              </a:gsLst>
              <a:lin ang="0"/>
            </a:gradFill>
            <a:ln w="28575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1480373" cy="212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-3762523" y="1001763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0" y="0"/>
                </a:moveTo>
                <a:lnTo>
                  <a:pt x="7315200" y="0"/>
                </a:lnTo>
                <a:lnTo>
                  <a:pt x="7315200" y="1064029"/>
                </a:lnTo>
                <a:lnTo>
                  <a:pt x="0" y="10640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3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8185746" y="1291706"/>
            <a:ext cx="2477678" cy="228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75"/>
              </a:lnSpc>
              <a:spcBef>
                <a:spcPct val="0"/>
              </a:spcBef>
            </a:pPr>
            <a:r>
              <a:rPr lang="en-US" sz="1411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Introduction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237648" y="3416081"/>
            <a:ext cx="5477940" cy="2077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3"/>
              </a:lnSpc>
              <a:spcBef>
                <a:spcPct val="0"/>
              </a:spcBef>
            </a:pPr>
            <a:endParaRPr lang="ar-QA" sz="3995" dirty="0">
              <a:solidFill>
                <a:srgbClr val="FFFFFF"/>
              </a:solidFill>
              <a:latin typeface="HK Modular"/>
              <a:ea typeface="HK Modular"/>
              <a:cs typeface="HK Modular"/>
              <a:sym typeface="HK Modular"/>
            </a:endParaRPr>
          </a:p>
          <a:p>
            <a:pPr algn="l">
              <a:lnSpc>
                <a:spcPts val="5593"/>
              </a:lnSpc>
              <a:spcBef>
                <a:spcPct val="0"/>
              </a:spcBef>
            </a:pPr>
            <a:endParaRPr lang="ar-QA" sz="3995" dirty="0">
              <a:solidFill>
                <a:srgbClr val="FFFFFF"/>
              </a:solidFill>
              <a:latin typeface="HK Modular"/>
              <a:ea typeface="HK Modular"/>
              <a:cs typeface="HK Modular"/>
              <a:sym typeface="HK Modular"/>
            </a:endParaRPr>
          </a:p>
          <a:p>
            <a:pPr algn="l">
              <a:lnSpc>
                <a:spcPts val="5593"/>
              </a:lnSpc>
              <a:spcBef>
                <a:spcPct val="0"/>
              </a:spcBef>
            </a:pPr>
            <a:r>
              <a:rPr lang="en-US" sz="3995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Why use VPN ?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792542" y="8579929"/>
            <a:ext cx="3585279" cy="190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23"/>
              </a:lnSpc>
              <a:spcBef>
                <a:spcPct val="0"/>
              </a:spcBef>
            </a:pPr>
            <a:endParaRPr lang="en-US" sz="1159" spc="31" dirty="0">
              <a:solidFill>
                <a:srgbClr val="FFFFFF"/>
              </a:solidFill>
              <a:latin typeface="Neue Machina"/>
              <a:ea typeface="Neue Machina"/>
              <a:cs typeface="Neue Machina"/>
              <a:sym typeface="Neue Machina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66814" y="3125127"/>
            <a:ext cx="603804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200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VPN encrypts your internet traffic, protecting sensitive data from hackers, ISPs, and cyber threats.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22658" y="5213235"/>
            <a:ext cx="603804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200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Employees can safely access company networks and resources from anywhere in the world.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81158" y="2426869"/>
            <a:ext cx="4906782" cy="298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3"/>
              </a:lnSpc>
              <a:spcBef>
                <a:spcPct val="0"/>
              </a:spcBef>
            </a:pPr>
            <a:r>
              <a:rPr lang="en-US" sz="1881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Secure Data Transmission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77515" y="4461721"/>
            <a:ext cx="4906782" cy="298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33"/>
              </a:lnSpc>
              <a:spcBef>
                <a:spcPct val="0"/>
              </a:spcBef>
            </a:pPr>
            <a:r>
              <a:rPr lang="en-US" sz="1881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Remote Access</a:t>
            </a:r>
          </a:p>
        </p:txBody>
      </p:sp>
      <p:grpSp>
        <p:nvGrpSpPr>
          <p:cNvPr id="29" name="Group 14">
            <a:extLst>
              <a:ext uri="{FF2B5EF4-FFF2-40B4-BE49-F238E27FC236}">
                <a16:creationId xmlns:a16="http://schemas.microsoft.com/office/drawing/2014/main" id="{FC7FB42A-421E-65A9-3E41-581CEC0E6B2B}"/>
              </a:ext>
            </a:extLst>
          </p:cNvPr>
          <p:cNvGrpSpPr/>
          <p:nvPr/>
        </p:nvGrpSpPr>
        <p:grpSpPr>
          <a:xfrm>
            <a:off x="593075" y="6414432"/>
            <a:ext cx="5620790" cy="699716"/>
            <a:chOff x="0" y="0"/>
            <a:chExt cx="1480373" cy="184287"/>
          </a:xfrm>
        </p:grpSpPr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543FFB7C-79E0-8AEA-E835-5C4F92DD418B}"/>
                </a:ext>
              </a:extLst>
            </p:cNvPr>
            <p:cNvSpPr/>
            <p:nvPr/>
          </p:nvSpPr>
          <p:spPr>
            <a:xfrm>
              <a:off x="0" y="0"/>
              <a:ext cx="1480373" cy="184287"/>
            </a:xfrm>
            <a:custGeom>
              <a:avLst/>
              <a:gdLst/>
              <a:ahLst/>
              <a:cxnLst/>
              <a:rect l="l" t="t" r="r" b="b"/>
              <a:pathLst>
                <a:path w="1480373" h="184287">
                  <a:moveTo>
                    <a:pt x="92144" y="0"/>
                  </a:moveTo>
                  <a:lnTo>
                    <a:pt x="1388229" y="0"/>
                  </a:lnTo>
                  <a:cubicBezTo>
                    <a:pt x="1412667" y="0"/>
                    <a:pt x="1436104" y="9708"/>
                    <a:pt x="1453384" y="26988"/>
                  </a:cubicBezTo>
                  <a:cubicBezTo>
                    <a:pt x="1470665" y="44269"/>
                    <a:pt x="1480373" y="67706"/>
                    <a:pt x="1480373" y="92144"/>
                  </a:cubicBezTo>
                  <a:lnTo>
                    <a:pt x="1480373" y="92144"/>
                  </a:lnTo>
                  <a:cubicBezTo>
                    <a:pt x="1480373" y="143033"/>
                    <a:pt x="1439119" y="184287"/>
                    <a:pt x="1388229" y="184287"/>
                  </a:cubicBezTo>
                  <a:lnTo>
                    <a:pt x="92144" y="184287"/>
                  </a:lnTo>
                  <a:cubicBezTo>
                    <a:pt x="67706" y="184287"/>
                    <a:pt x="44269" y="174579"/>
                    <a:pt x="26988" y="157299"/>
                  </a:cubicBezTo>
                  <a:cubicBezTo>
                    <a:pt x="9708" y="140019"/>
                    <a:pt x="0" y="116582"/>
                    <a:pt x="0" y="92144"/>
                  </a:cubicBezTo>
                  <a:lnTo>
                    <a:pt x="0" y="92144"/>
                  </a:lnTo>
                  <a:cubicBezTo>
                    <a:pt x="0" y="67706"/>
                    <a:pt x="9708" y="44269"/>
                    <a:pt x="26988" y="26988"/>
                  </a:cubicBezTo>
                  <a:cubicBezTo>
                    <a:pt x="44269" y="9708"/>
                    <a:pt x="67706" y="0"/>
                    <a:pt x="921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B1059">
                    <a:alpha val="100000"/>
                  </a:srgbClr>
                </a:gs>
                <a:gs pos="50000">
                  <a:srgbClr val="B3516A">
                    <a:alpha val="100000"/>
                  </a:srgbClr>
                </a:gs>
                <a:gs pos="100000">
                  <a:srgbClr val="88245E">
                    <a:alpha val="0"/>
                  </a:srgbClr>
                </a:gs>
              </a:gsLst>
              <a:lin ang="0"/>
            </a:gradFill>
            <a:ln w="28575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16">
              <a:extLst>
                <a:ext uri="{FF2B5EF4-FFF2-40B4-BE49-F238E27FC236}">
                  <a16:creationId xmlns:a16="http://schemas.microsoft.com/office/drawing/2014/main" id="{4AB544A0-90A6-C56C-054C-1EA478A5BB9E}"/>
                </a:ext>
              </a:extLst>
            </p:cNvPr>
            <p:cNvSpPr txBox="1"/>
            <p:nvPr/>
          </p:nvSpPr>
          <p:spPr>
            <a:xfrm>
              <a:off x="0" y="-28575"/>
              <a:ext cx="1480373" cy="212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sp>
        <p:nvSpPr>
          <p:cNvPr id="36" name="TextBox 28">
            <a:extLst>
              <a:ext uri="{FF2B5EF4-FFF2-40B4-BE49-F238E27FC236}">
                <a16:creationId xmlns:a16="http://schemas.microsoft.com/office/drawing/2014/main" id="{C7D415FC-9E3C-DF79-F1A7-EABF37FD42EC}"/>
              </a:ext>
            </a:extLst>
          </p:cNvPr>
          <p:cNvSpPr txBox="1"/>
          <p:nvPr/>
        </p:nvSpPr>
        <p:spPr>
          <a:xfrm>
            <a:off x="881158" y="6580908"/>
            <a:ext cx="4906782" cy="298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33"/>
              </a:lnSpc>
              <a:spcBef>
                <a:spcPct val="0"/>
              </a:spcBef>
            </a:pPr>
            <a:r>
              <a:rPr lang="en-US" sz="1881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Privacy &amp; Anonymity</a:t>
            </a:r>
          </a:p>
        </p:txBody>
      </p:sp>
      <p:sp>
        <p:nvSpPr>
          <p:cNvPr id="38" name="TextBox 26">
            <a:extLst>
              <a:ext uri="{FF2B5EF4-FFF2-40B4-BE49-F238E27FC236}">
                <a16:creationId xmlns:a16="http://schemas.microsoft.com/office/drawing/2014/main" id="{765CDD8A-8A46-945B-AE0F-D09864F46C70}"/>
              </a:ext>
            </a:extLst>
          </p:cNvPr>
          <p:cNvSpPr txBox="1"/>
          <p:nvPr/>
        </p:nvSpPr>
        <p:spPr>
          <a:xfrm>
            <a:off x="766815" y="7401406"/>
            <a:ext cx="603804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200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VPN hides your IP address, keeping your online activities private from websites, trackers, and advertisers.</a:t>
            </a:r>
          </a:p>
        </p:txBody>
      </p:sp>
      <p:grpSp>
        <p:nvGrpSpPr>
          <p:cNvPr id="39" name="Group 17">
            <a:extLst>
              <a:ext uri="{FF2B5EF4-FFF2-40B4-BE49-F238E27FC236}">
                <a16:creationId xmlns:a16="http://schemas.microsoft.com/office/drawing/2014/main" id="{0FEE54F2-4D4F-F61A-DEA9-47CD9C015AF0}"/>
              </a:ext>
            </a:extLst>
          </p:cNvPr>
          <p:cNvGrpSpPr/>
          <p:nvPr/>
        </p:nvGrpSpPr>
        <p:grpSpPr>
          <a:xfrm>
            <a:off x="601035" y="8541373"/>
            <a:ext cx="5620790" cy="699716"/>
            <a:chOff x="0" y="0"/>
            <a:chExt cx="1480373" cy="184287"/>
          </a:xfrm>
        </p:grpSpPr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CE972555-B618-187C-47D9-37D139BA2D9E}"/>
                </a:ext>
              </a:extLst>
            </p:cNvPr>
            <p:cNvSpPr/>
            <p:nvPr/>
          </p:nvSpPr>
          <p:spPr>
            <a:xfrm>
              <a:off x="0" y="0"/>
              <a:ext cx="1480373" cy="184287"/>
            </a:xfrm>
            <a:custGeom>
              <a:avLst/>
              <a:gdLst/>
              <a:ahLst/>
              <a:cxnLst/>
              <a:rect l="l" t="t" r="r" b="b"/>
              <a:pathLst>
                <a:path w="1480373" h="184287">
                  <a:moveTo>
                    <a:pt x="92144" y="0"/>
                  </a:moveTo>
                  <a:lnTo>
                    <a:pt x="1388229" y="0"/>
                  </a:lnTo>
                  <a:cubicBezTo>
                    <a:pt x="1412667" y="0"/>
                    <a:pt x="1436104" y="9708"/>
                    <a:pt x="1453384" y="26988"/>
                  </a:cubicBezTo>
                  <a:cubicBezTo>
                    <a:pt x="1470665" y="44269"/>
                    <a:pt x="1480373" y="67706"/>
                    <a:pt x="1480373" y="92144"/>
                  </a:cubicBezTo>
                  <a:lnTo>
                    <a:pt x="1480373" y="92144"/>
                  </a:lnTo>
                  <a:cubicBezTo>
                    <a:pt x="1480373" y="143033"/>
                    <a:pt x="1439119" y="184287"/>
                    <a:pt x="1388229" y="184287"/>
                  </a:cubicBezTo>
                  <a:lnTo>
                    <a:pt x="92144" y="184287"/>
                  </a:lnTo>
                  <a:cubicBezTo>
                    <a:pt x="67706" y="184287"/>
                    <a:pt x="44269" y="174579"/>
                    <a:pt x="26988" y="157299"/>
                  </a:cubicBezTo>
                  <a:cubicBezTo>
                    <a:pt x="9708" y="140019"/>
                    <a:pt x="0" y="116582"/>
                    <a:pt x="0" y="92144"/>
                  </a:cubicBezTo>
                  <a:lnTo>
                    <a:pt x="0" y="92144"/>
                  </a:lnTo>
                  <a:cubicBezTo>
                    <a:pt x="0" y="67706"/>
                    <a:pt x="9708" y="44269"/>
                    <a:pt x="26988" y="26988"/>
                  </a:cubicBezTo>
                  <a:cubicBezTo>
                    <a:pt x="44269" y="9708"/>
                    <a:pt x="67706" y="0"/>
                    <a:pt x="921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B1059">
                    <a:alpha val="100000"/>
                  </a:srgbClr>
                </a:gs>
                <a:gs pos="50000">
                  <a:srgbClr val="B3516A">
                    <a:alpha val="100000"/>
                  </a:srgbClr>
                </a:gs>
                <a:gs pos="100000">
                  <a:srgbClr val="88245E">
                    <a:alpha val="0"/>
                  </a:srgbClr>
                </a:gs>
              </a:gsLst>
              <a:lin ang="0"/>
            </a:gradFill>
            <a:ln w="28575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19">
              <a:extLst>
                <a:ext uri="{FF2B5EF4-FFF2-40B4-BE49-F238E27FC236}">
                  <a16:creationId xmlns:a16="http://schemas.microsoft.com/office/drawing/2014/main" id="{FCB0380C-F3B4-65B1-8770-8D872DBC4039}"/>
                </a:ext>
              </a:extLst>
            </p:cNvPr>
            <p:cNvSpPr txBox="1"/>
            <p:nvPr/>
          </p:nvSpPr>
          <p:spPr>
            <a:xfrm>
              <a:off x="0" y="-28575"/>
              <a:ext cx="1480373" cy="212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sp>
        <p:nvSpPr>
          <p:cNvPr id="45" name="TextBox 28">
            <a:extLst>
              <a:ext uri="{FF2B5EF4-FFF2-40B4-BE49-F238E27FC236}">
                <a16:creationId xmlns:a16="http://schemas.microsoft.com/office/drawing/2014/main" id="{1957B465-8768-701E-7D87-D37268BEE30B}"/>
              </a:ext>
            </a:extLst>
          </p:cNvPr>
          <p:cNvSpPr txBox="1"/>
          <p:nvPr/>
        </p:nvSpPr>
        <p:spPr>
          <a:xfrm>
            <a:off x="881158" y="8607988"/>
            <a:ext cx="4906782" cy="631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33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Bypass Geo-Restrictions &amp; Censorship</a:t>
            </a:r>
          </a:p>
        </p:txBody>
      </p:sp>
      <p:sp>
        <p:nvSpPr>
          <p:cNvPr id="46" name="TextBox 26">
            <a:extLst>
              <a:ext uri="{FF2B5EF4-FFF2-40B4-BE49-F238E27FC236}">
                <a16:creationId xmlns:a16="http://schemas.microsoft.com/office/drawing/2014/main" id="{D3C39501-003F-5FA7-EA38-B17A40EA45B6}"/>
              </a:ext>
            </a:extLst>
          </p:cNvPr>
          <p:cNvSpPr txBox="1"/>
          <p:nvPr/>
        </p:nvSpPr>
        <p:spPr>
          <a:xfrm>
            <a:off x="766815" y="9384253"/>
            <a:ext cx="6038049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200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Access content or services that may be restricted in your country or region.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271" b="-3950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624576" y="1236529"/>
            <a:ext cx="381694" cy="381000"/>
          </a:xfrm>
          <a:custGeom>
            <a:avLst/>
            <a:gdLst/>
            <a:ahLst/>
            <a:cxnLst/>
            <a:rect l="l" t="t" r="r" b="b"/>
            <a:pathLst>
              <a:path w="381694" h="381000">
                <a:moveTo>
                  <a:pt x="0" y="0"/>
                </a:moveTo>
                <a:lnTo>
                  <a:pt x="381694" y="0"/>
                </a:lnTo>
                <a:lnTo>
                  <a:pt x="381694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-636793" y="-514350"/>
            <a:ext cx="10429336" cy="10969787"/>
            <a:chOff x="0" y="0"/>
            <a:chExt cx="2746821" cy="28891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46821" cy="2889162"/>
            </a:xfrm>
            <a:custGeom>
              <a:avLst/>
              <a:gdLst/>
              <a:ahLst/>
              <a:cxnLst/>
              <a:rect l="l" t="t" r="r" b="b"/>
              <a:pathLst>
                <a:path w="2746821" h="2889162">
                  <a:moveTo>
                    <a:pt x="0" y="0"/>
                  </a:moveTo>
                  <a:lnTo>
                    <a:pt x="2746821" y="0"/>
                  </a:lnTo>
                  <a:lnTo>
                    <a:pt x="2746821" y="2889162"/>
                  </a:lnTo>
                  <a:lnTo>
                    <a:pt x="0" y="2889162"/>
                  </a:lnTo>
                  <a:close/>
                </a:path>
              </a:pathLst>
            </a:custGeom>
            <a:gradFill rotWithShape="1">
              <a:gsLst>
                <a:gs pos="0">
                  <a:srgbClr val="280F34">
                    <a:alpha val="100000"/>
                  </a:srgbClr>
                </a:gs>
                <a:gs pos="100000">
                  <a:srgbClr val="440729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746821" cy="2917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172653" y="-219096"/>
            <a:ext cx="3940261" cy="3841755"/>
          </a:xfrm>
          <a:custGeom>
            <a:avLst/>
            <a:gdLst/>
            <a:ahLst/>
            <a:cxnLst/>
            <a:rect l="l" t="t" r="r" b="b"/>
            <a:pathLst>
              <a:path w="3940261" h="3841755">
                <a:moveTo>
                  <a:pt x="0" y="0"/>
                </a:moveTo>
                <a:lnTo>
                  <a:pt x="3940261" y="0"/>
                </a:lnTo>
                <a:lnTo>
                  <a:pt x="3940261" y="3841755"/>
                </a:lnTo>
                <a:lnTo>
                  <a:pt x="0" y="38417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6600166" y="8655422"/>
            <a:ext cx="2206773" cy="2151604"/>
          </a:xfrm>
          <a:custGeom>
            <a:avLst/>
            <a:gdLst/>
            <a:ahLst/>
            <a:cxnLst/>
            <a:rect l="l" t="t" r="r" b="b"/>
            <a:pathLst>
              <a:path w="2206773" h="2151604">
                <a:moveTo>
                  <a:pt x="0" y="0"/>
                </a:moveTo>
                <a:lnTo>
                  <a:pt x="2206773" y="0"/>
                </a:lnTo>
                <a:lnTo>
                  <a:pt x="2206773" y="2151604"/>
                </a:lnTo>
                <a:lnTo>
                  <a:pt x="0" y="21516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459048" y="4303524"/>
            <a:ext cx="4798364" cy="699716"/>
            <a:chOff x="0" y="0"/>
            <a:chExt cx="1263767" cy="18428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63767" cy="184287"/>
            </a:xfrm>
            <a:custGeom>
              <a:avLst/>
              <a:gdLst/>
              <a:ahLst/>
              <a:cxnLst/>
              <a:rect l="l" t="t" r="r" b="b"/>
              <a:pathLst>
                <a:path w="1263767" h="184287">
                  <a:moveTo>
                    <a:pt x="92144" y="0"/>
                  </a:moveTo>
                  <a:lnTo>
                    <a:pt x="1171623" y="0"/>
                  </a:lnTo>
                  <a:cubicBezTo>
                    <a:pt x="1222512" y="0"/>
                    <a:pt x="1263767" y="41254"/>
                    <a:pt x="1263767" y="92144"/>
                  </a:cubicBezTo>
                  <a:lnTo>
                    <a:pt x="1263767" y="92144"/>
                  </a:lnTo>
                  <a:cubicBezTo>
                    <a:pt x="1263767" y="116582"/>
                    <a:pt x="1254059" y="140019"/>
                    <a:pt x="1236778" y="157299"/>
                  </a:cubicBezTo>
                  <a:cubicBezTo>
                    <a:pt x="1219498" y="174579"/>
                    <a:pt x="1196061" y="184287"/>
                    <a:pt x="1171623" y="184287"/>
                  </a:cubicBezTo>
                  <a:lnTo>
                    <a:pt x="92144" y="184287"/>
                  </a:lnTo>
                  <a:cubicBezTo>
                    <a:pt x="67706" y="184287"/>
                    <a:pt x="44269" y="174579"/>
                    <a:pt x="26988" y="157299"/>
                  </a:cubicBezTo>
                  <a:cubicBezTo>
                    <a:pt x="9708" y="140019"/>
                    <a:pt x="0" y="116582"/>
                    <a:pt x="0" y="92144"/>
                  </a:cubicBezTo>
                  <a:lnTo>
                    <a:pt x="0" y="92144"/>
                  </a:lnTo>
                  <a:cubicBezTo>
                    <a:pt x="0" y="67706"/>
                    <a:pt x="9708" y="44269"/>
                    <a:pt x="26988" y="26988"/>
                  </a:cubicBezTo>
                  <a:cubicBezTo>
                    <a:pt x="44269" y="9708"/>
                    <a:pt x="67706" y="0"/>
                    <a:pt x="921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B1059">
                    <a:alpha val="100000"/>
                  </a:srgbClr>
                </a:gs>
                <a:gs pos="50000">
                  <a:srgbClr val="B3516A">
                    <a:alpha val="100000"/>
                  </a:srgbClr>
                </a:gs>
                <a:gs pos="100000">
                  <a:srgbClr val="88245E">
                    <a:alpha val="0"/>
                  </a:srgbClr>
                </a:gs>
              </a:gsLst>
              <a:lin ang="0"/>
            </a:gradFill>
            <a:ln w="28575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263767" cy="212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025403" y="4257100"/>
            <a:ext cx="4798364" cy="699716"/>
            <a:chOff x="0" y="0"/>
            <a:chExt cx="1263767" cy="18428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63767" cy="184287"/>
            </a:xfrm>
            <a:custGeom>
              <a:avLst/>
              <a:gdLst/>
              <a:ahLst/>
              <a:cxnLst/>
              <a:rect l="l" t="t" r="r" b="b"/>
              <a:pathLst>
                <a:path w="1263767" h="184287">
                  <a:moveTo>
                    <a:pt x="92144" y="0"/>
                  </a:moveTo>
                  <a:lnTo>
                    <a:pt x="1171623" y="0"/>
                  </a:lnTo>
                  <a:cubicBezTo>
                    <a:pt x="1222512" y="0"/>
                    <a:pt x="1263767" y="41254"/>
                    <a:pt x="1263767" y="92144"/>
                  </a:cubicBezTo>
                  <a:lnTo>
                    <a:pt x="1263767" y="92144"/>
                  </a:lnTo>
                  <a:cubicBezTo>
                    <a:pt x="1263767" y="116582"/>
                    <a:pt x="1254059" y="140019"/>
                    <a:pt x="1236778" y="157299"/>
                  </a:cubicBezTo>
                  <a:cubicBezTo>
                    <a:pt x="1219498" y="174579"/>
                    <a:pt x="1196061" y="184287"/>
                    <a:pt x="1171623" y="184287"/>
                  </a:cubicBezTo>
                  <a:lnTo>
                    <a:pt x="92144" y="184287"/>
                  </a:lnTo>
                  <a:cubicBezTo>
                    <a:pt x="67706" y="184287"/>
                    <a:pt x="44269" y="174579"/>
                    <a:pt x="26988" y="157299"/>
                  </a:cubicBezTo>
                  <a:cubicBezTo>
                    <a:pt x="9708" y="140019"/>
                    <a:pt x="0" y="116582"/>
                    <a:pt x="0" y="92144"/>
                  </a:cubicBezTo>
                  <a:lnTo>
                    <a:pt x="0" y="92144"/>
                  </a:lnTo>
                  <a:cubicBezTo>
                    <a:pt x="0" y="67706"/>
                    <a:pt x="9708" y="44269"/>
                    <a:pt x="26988" y="26988"/>
                  </a:cubicBezTo>
                  <a:cubicBezTo>
                    <a:pt x="44269" y="9708"/>
                    <a:pt x="67706" y="0"/>
                    <a:pt x="921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B1059">
                    <a:alpha val="100000"/>
                  </a:srgbClr>
                </a:gs>
                <a:gs pos="50000">
                  <a:srgbClr val="B3516A">
                    <a:alpha val="100000"/>
                  </a:srgbClr>
                </a:gs>
                <a:gs pos="100000">
                  <a:srgbClr val="88245E">
                    <a:alpha val="0"/>
                  </a:srgbClr>
                </a:gs>
              </a:gsLst>
              <a:lin ang="0"/>
            </a:gradFill>
            <a:ln w="28575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263767" cy="212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460936" y="4257100"/>
            <a:ext cx="4798364" cy="699716"/>
            <a:chOff x="0" y="0"/>
            <a:chExt cx="1263767" cy="18428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63767" cy="184287"/>
            </a:xfrm>
            <a:custGeom>
              <a:avLst/>
              <a:gdLst/>
              <a:ahLst/>
              <a:cxnLst/>
              <a:rect l="l" t="t" r="r" b="b"/>
              <a:pathLst>
                <a:path w="1263767" h="184287">
                  <a:moveTo>
                    <a:pt x="92144" y="0"/>
                  </a:moveTo>
                  <a:lnTo>
                    <a:pt x="1171623" y="0"/>
                  </a:lnTo>
                  <a:cubicBezTo>
                    <a:pt x="1222512" y="0"/>
                    <a:pt x="1263767" y="41254"/>
                    <a:pt x="1263767" y="92144"/>
                  </a:cubicBezTo>
                  <a:lnTo>
                    <a:pt x="1263767" y="92144"/>
                  </a:lnTo>
                  <a:cubicBezTo>
                    <a:pt x="1263767" y="116582"/>
                    <a:pt x="1254059" y="140019"/>
                    <a:pt x="1236778" y="157299"/>
                  </a:cubicBezTo>
                  <a:cubicBezTo>
                    <a:pt x="1219498" y="174579"/>
                    <a:pt x="1196061" y="184287"/>
                    <a:pt x="1171623" y="184287"/>
                  </a:cubicBezTo>
                  <a:lnTo>
                    <a:pt x="92144" y="184287"/>
                  </a:lnTo>
                  <a:cubicBezTo>
                    <a:pt x="67706" y="184287"/>
                    <a:pt x="44269" y="174579"/>
                    <a:pt x="26988" y="157299"/>
                  </a:cubicBezTo>
                  <a:cubicBezTo>
                    <a:pt x="9708" y="140019"/>
                    <a:pt x="0" y="116582"/>
                    <a:pt x="0" y="92144"/>
                  </a:cubicBezTo>
                  <a:lnTo>
                    <a:pt x="0" y="92144"/>
                  </a:lnTo>
                  <a:cubicBezTo>
                    <a:pt x="0" y="67706"/>
                    <a:pt x="9708" y="44269"/>
                    <a:pt x="26988" y="26988"/>
                  </a:cubicBezTo>
                  <a:cubicBezTo>
                    <a:pt x="44269" y="9708"/>
                    <a:pt x="67706" y="0"/>
                    <a:pt x="921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B1059">
                    <a:alpha val="100000"/>
                  </a:srgbClr>
                </a:gs>
                <a:gs pos="50000">
                  <a:srgbClr val="B3516A">
                    <a:alpha val="100000"/>
                  </a:srgbClr>
                </a:gs>
                <a:gs pos="100000">
                  <a:srgbClr val="88245E">
                    <a:alpha val="0"/>
                  </a:srgbClr>
                </a:gs>
              </a:gsLst>
              <a:lin ang="0"/>
            </a:gradFill>
            <a:ln w="28575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1263767" cy="212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185746" y="1291706"/>
            <a:ext cx="2477678" cy="228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75"/>
              </a:lnSpc>
              <a:spcBef>
                <a:spcPct val="0"/>
              </a:spcBef>
            </a:pPr>
            <a:r>
              <a:rPr lang="en-US" sz="1411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Introduction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652398" y="2548792"/>
            <a:ext cx="6983203" cy="64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3"/>
              </a:lnSpc>
              <a:spcBef>
                <a:spcPct val="0"/>
              </a:spcBef>
            </a:pPr>
            <a:r>
              <a:rPr lang="en-US" sz="3995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Types Of VPN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70546" y="5228693"/>
            <a:ext cx="5652399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800"/>
              </a:lnSpc>
              <a:spcBef>
                <a:spcPct val="0"/>
              </a:spcBef>
            </a:pPr>
            <a:r>
              <a:rPr lang="en-US" sz="2800" spc="-110" dirty="0">
                <a:solidFill>
                  <a:srgbClr val="FFFFFF"/>
                </a:solidFill>
                <a:latin typeface="Neue Machina" panose="020B0604020202020204" charset="0"/>
                <a:ea typeface="TT Supermolot Neue"/>
                <a:cs typeface="TT Supermolot Neue"/>
                <a:sym typeface="TT Supermolot Neue"/>
              </a:rPr>
              <a:t>Allows individual users to connect to a private network remotely over the internet.</a:t>
            </a:r>
          </a:p>
          <a:p>
            <a:pPr lvl="0">
              <a:lnSpc>
                <a:spcPts val="2800"/>
              </a:lnSpc>
              <a:spcBef>
                <a:spcPct val="0"/>
              </a:spcBef>
            </a:pPr>
            <a:r>
              <a:rPr lang="en-US" sz="2800" spc="-110" dirty="0">
                <a:solidFill>
                  <a:srgbClr val="FFFFFF"/>
                </a:solidFill>
                <a:latin typeface="Neue Machina" panose="020B0604020202020204" charset="0"/>
                <a:ea typeface="TT Supermolot Neue"/>
                <a:cs typeface="TT Supermolot Neue"/>
                <a:sym typeface="TT Supermolot Neue"/>
              </a:rPr>
              <a:t>Uses:</a:t>
            </a:r>
          </a:p>
          <a:p>
            <a:pPr lvl="0">
              <a:lnSpc>
                <a:spcPts val="2800"/>
              </a:lnSpc>
              <a:spcBef>
                <a:spcPct val="0"/>
              </a:spcBef>
            </a:pPr>
            <a:r>
              <a:rPr lang="en-US" sz="2800" spc="-110" dirty="0">
                <a:solidFill>
                  <a:srgbClr val="FFFFFF"/>
                </a:solidFill>
                <a:latin typeface="Neue Machina" panose="020B0604020202020204" charset="0"/>
                <a:ea typeface="TT Supermolot Neue"/>
                <a:cs typeface="TT Supermolot Neue"/>
                <a:sym typeface="TT Supermolot Neue"/>
              </a:rPr>
              <a:t>Employees working from home</a:t>
            </a:r>
          </a:p>
          <a:p>
            <a:pPr lvl="0">
              <a:lnSpc>
                <a:spcPts val="2800"/>
              </a:lnSpc>
              <a:spcBef>
                <a:spcPct val="0"/>
              </a:spcBef>
            </a:pPr>
            <a:r>
              <a:rPr lang="en-US" sz="2800" spc="-110" dirty="0">
                <a:solidFill>
                  <a:srgbClr val="FFFFFF"/>
                </a:solidFill>
                <a:latin typeface="Neue Machina" panose="020B0604020202020204" charset="0"/>
                <a:ea typeface="TT Supermolot Neue"/>
                <a:cs typeface="TT Supermolot Neue"/>
                <a:sym typeface="TT Supermolot Neue"/>
              </a:rPr>
              <a:t>Students accessing university resources</a:t>
            </a:r>
          </a:p>
          <a:p>
            <a:pPr lvl="0">
              <a:lnSpc>
                <a:spcPts val="2800"/>
              </a:lnSpc>
              <a:spcBef>
                <a:spcPct val="0"/>
              </a:spcBef>
            </a:pPr>
            <a:r>
              <a:rPr lang="en-US" sz="2800" spc="-110" dirty="0">
                <a:solidFill>
                  <a:srgbClr val="FFFFFF"/>
                </a:solidFill>
                <a:latin typeface="Neue Machina" panose="020B0604020202020204" charset="0"/>
                <a:ea typeface="TT Supermolot Neue"/>
                <a:cs typeface="TT Supermolot Neue"/>
                <a:sym typeface="TT Supermolot Neue"/>
              </a:rPr>
              <a:t>Secure access to company files and applications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187084" y="4463454"/>
            <a:ext cx="3652919" cy="298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3"/>
              </a:lnSpc>
              <a:spcBef>
                <a:spcPct val="0"/>
              </a:spcBef>
            </a:pPr>
            <a:r>
              <a:rPr lang="en-US" sz="1881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Remote Access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630416" y="5196796"/>
            <a:ext cx="4830519" cy="35907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800"/>
              </a:lnSpc>
              <a:spcBef>
                <a:spcPct val="0"/>
              </a:spcBef>
            </a:pPr>
            <a:r>
              <a:rPr lang="en-US" sz="2800" spc="-110" dirty="0">
                <a:solidFill>
                  <a:srgbClr val="FFFFFF"/>
                </a:solidFill>
                <a:latin typeface="Neue Machina" panose="020B0604020202020204" charset="0"/>
                <a:ea typeface="TT Supermolot Neue"/>
                <a:cs typeface="TT Supermolot Neue"/>
                <a:sym typeface="TT Supermolot Neue"/>
              </a:rPr>
              <a:t>Connects two networks together over the internet (network-to-network).</a:t>
            </a:r>
          </a:p>
          <a:p>
            <a:pPr lvl="0">
              <a:lnSpc>
                <a:spcPts val="2800"/>
              </a:lnSpc>
              <a:spcBef>
                <a:spcPct val="0"/>
              </a:spcBef>
            </a:pPr>
            <a:r>
              <a:rPr lang="en-US" sz="2800" spc="-110" dirty="0">
                <a:solidFill>
                  <a:srgbClr val="FFFFFF"/>
                </a:solidFill>
                <a:latin typeface="Neue Machina" panose="020B0604020202020204" charset="0"/>
                <a:ea typeface="TT Supermolot Neue"/>
                <a:cs typeface="TT Supermolot Neue"/>
                <a:sym typeface="TT Supermolot Neue"/>
              </a:rPr>
              <a:t>Uses:</a:t>
            </a:r>
          </a:p>
          <a:p>
            <a:pPr lvl="0">
              <a:lnSpc>
                <a:spcPts val="2800"/>
              </a:lnSpc>
              <a:spcBef>
                <a:spcPct val="0"/>
              </a:spcBef>
            </a:pPr>
            <a:r>
              <a:rPr lang="en-US" sz="2800" spc="-110" dirty="0">
                <a:solidFill>
                  <a:srgbClr val="FFFFFF"/>
                </a:solidFill>
                <a:latin typeface="Neue Machina" panose="020B0604020202020204" charset="0"/>
                <a:ea typeface="TT Supermolot Neue"/>
                <a:cs typeface="TT Supermolot Neue"/>
                <a:sym typeface="TT Supermolot Neue"/>
              </a:rPr>
              <a:t>Connecting branch offices with HQ</a:t>
            </a:r>
          </a:p>
          <a:p>
            <a:pPr lvl="0">
              <a:lnSpc>
                <a:spcPts val="2800"/>
              </a:lnSpc>
              <a:spcBef>
                <a:spcPct val="0"/>
              </a:spcBef>
            </a:pPr>
            <a:r>
              <a:rPr lang="en-US" sz="2800" spc="-110" dirty="0">
                <a:solidFill>
                  <a:srgbClr val="FFFFFF"/>
                </a:solidFill>
                <a:latin typeface="Neue Machina" panose="020B0604020202020204" charset="0"/>
                <a:ea typeface="TT Supermolot Neue"/>
                <a:cs typeface="TT Supermolot Neue"/>
                <a:sym typeface="TT Supermolot Neue"/>
              </a:rPr>
              <a:t>Linking data centers</a:t>
            </a:r>
          </a:p>
          <a:p>
            <a:pPr lvl="0">
              <a:lnSpc>
                <a:spcPts val="2800"/>
              </a:lnSpc>
              <a:spcBef>
                <a:spcPct val="0"/>
              </a:spcBef>
            </a:pPr>
            <a:r>
              <a:rPr lang="en-US" sz="2800" spc="-110" dirty="0">
                <a:solidFill>
                  <a:srgbClr val="FFFFFF"/>
                </a:solidFill>
                <a:latin typeface="Neue Machina" panose="020B0604020202020204" charset="0"/>
                <a:ea typeface="TT Supermolot Neue"/>
                <a:cs typeface="TT Supermolot Neue"/>
                <a:sym typeface="TT Supermolot Neue"/>
              </a:rPr>
              <a:t>Secure internal communication between company locations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006270" y="4417030"/>
            <a:ext cx="3652919" cy="298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3"/>
              </a:lnSpc>
              <a:spcBef>
                <a:spcPct val="0"/>
              </a:spcBef>
            </a:pPr>
            <a:r>
              <a:rPr lang="en-US" sz="1881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Site To Site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068406" y="5229922"/>
            <a:ext cx="4357009" cy="287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800"/>
              </a:lnSpc>
              <a:spcBef>
                <a:spcPct val="0"/>
              </a:spcBef>
            </a:pPr>
            <a:r>
              <a:rPr lang="en-US" sz="2800" spc="-110" dirty="0">
                <a:solidFill>
                  <a:srgbClr val="FFFFFF"/>
                </a:solidFill>
                <a:latin typeface="Neue Machina" panose="020B0604020202020204" charset="0"/>
                <a:ea typeface="TT Supermolot Neue"/>
                <a:cs typeface="TT Supermolot Neue"/>
                <a:sym typeface="TT Supermolot Neue"/>
              </a:rPr>
              <a:t>IPsec for encrypted communication between endpoints or networks.</a:t>
            </a:r>
          </a:p>
          <a:p>
            <a:pPr lvl="0">
              <a:lnSpc>
                <a:spcPts val="2800"/>
              </a:lnSpc>
              <a:spcBef>
                <a:spcPct val="0"/>
              </a:spcBef>
            </a:pPr>
            <a:r>
              <a:rPr lang="en-US" sz="2800" spc="-110" dirty="0">
                <a:solidFill>
                  <a:srgbClr val="FFFFFF"/>
                </a:solidFill>
                <a:latin typeface="Neue Machina" panose="020B0604020202020204" charset="0"/>
                <a:ea typeface="TT Supermolot Neue"/>
                <a:cs typeface="TT Supermolot Neue"/>
                <a:sym typeface="TT Supermolot Neue"/>
              </a:rPr>
              <a:t>Uses:</a:t>
            </a:r>
          </a:p>
          <a:p>
            <a:pPr lvl="0">
              <a:lnSpc>
                <a:spcPts val="2800"/>
              </a:lnSpc>
              <a:spcBef>
                <a:spcPct val="0"/>
              </a:spcBef>
            </a:pPr>
            <a:r>
              <a:rPr lang="en-US" sz="2800" spc="-110" dirty="0">
                <a:solidFill>
                  <a:srgbClr val="FFFFFF"/>
                </a:solidFill>
                <a:latin typeface="Neue Machina" panose="020B0604020202020204" charset="0"/>
                <a:ea typeface="TT Supermolot Neue"/>
                <a:cs typeface="TT Supermolot Neue"/>
                <a:sym typeface="TT Supermolot Neue"/>
              </a:rPr>
              <a:t>Site-to-site VPNs</a:t>
            </a:r>
          </a:p>
          <a:p>
            <a:pPr lvl="0">
              <a:lnSpc>
                <a:spcPts val="2800"/>
              </a:lnSpc>
              <a:spcBef>
                <a:spcPct val="0"/>
              </a:spcBef>
            </a:pPr>
            <a:r>
              <a:rPr lang="en-US" sz="2800" spc="-110" dirty="0">
                <a:solidFill>
                  <a:srgbClr val="FFFFFF"/>
                </a:solidFill>
                <a:latin typeface="Neue Machina" panose="020B0604020202020204" charset="0"/>
                <a:ea typeface="TT Supermolot Neue"/>
                <a:cs typeface="TT Supermolot Neue"/>
                <a:sym typeface="TT Supermolot Neue"/>
              </a:rPr>
              <a:t>Client-to-site VPNs</a:t>
            </a:r>
          </a:p>
          <a:p>
            <a:pPr lvl="0">
              <a:lnSpc>
                <a:spcPts val="2800"/>
              </a:lnSpc>
              <a:spcBef>
                <a:spcPct val="0"/>
              </a:spcBef>
            </a:pPr>
            <a:r>
              <a:rPr lang="en-US" sz="2800" spc="-110" dirty="0">
                <a:solidFill>
                  <a:srgbClr val="FFFFFF"/>
                </a:solidFill>
                <a:latin typeface="Neue Machina" panose="020B0604020202020204" charset="0"/>
                <a:ea typeface="TT Supermolot Neue"/>
                <a:cs typeface="TT Supermolot Neue"/>
                <a:sym typeface="TT Supermolot Neue"/>
              </a:rPr>
              <a:t>High-security environments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136201" y="4449990"/>
            <a:ext cx="3652919" cy="298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3"/>
              </a:lnSpc>
              <a:spcBef>
                <a:spcPct val="0"/>
              </a:spcBef>
            </a:pPr>
            <a:r>
              <a:rPr lang="en-US" sz="188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Ipsec</a:t>
            </a:r>
            <a:r>
              <a:rPr lang="en-US" sz="1881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271" b="-3950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624576" y="1236529"/>
            <a:ext cx="381694" cy="381000"/>
          </a:xfrm>
          <a:custGeom>
            <a:avLst/>
            <a:gdLst/>
            <a:ahLst/>
            <a:cxnLst/>
            <a:rect l="l" t="t" r="r" b="b"/>
            <a:pathLst>
              <a:path w="381694" h="381000">
                <a:moveTo>
                  <a:pt x="0" y="0"/>
                </a:moveTo>
                <a:lnTo>
                  <a:pt x="381694" y="0"/>
                </a:lnTo>
                <a:lnTo>
                  <a:pt x="381694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-636793" y="-514350"/>
            <a:ext cx="10429336" cy="10969787"/>
            <a:chOff x="0" y="0"/>
            <a:chExt cx="2746821" cy="28891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46821" cy="2889162"/>
            </a:xfrm>
            <a:custGeom>
              <a:avLst/>
              <a:gdLst/>
              <a:ahLst/>
              <a:cxnLst/>
              <a:rect l="l" t="t" r="r" b="b"/>
              <a:pathLst>
                <a:path w="2746821" h="2889162">
                  <a:moveTo>
                    <a:pt x="0" y="0"/>
                  </a:moveTo>
                  <a:lnTo>
                    <a:pt x="2746821" y="0"/>
                  </a:lnTo>
                  <a:lnTo>
                    <a:pt x="2746821" y="2889162"/>
                  </a:lnTo>
                  <a:lnTo>
                    <a:pt x="0" y="2889162"/>
                  </a:lnTo>
                  <a:close/>
                </a:path>
              </a:pathLst>
            </a:custGeom>
            <a:gradFill rotWithShape="1">
              <a:gsLst>
                <a:gs pos="0">
                  <a:srgbClr val="280F34">
                    <a:alpha val="100000"/>
                  </a:srgbClr>
                </a:gs>
                <a:gs pos="100000">
                  <a:srgbClr val="440729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746821" cy="2917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4723394" y="2543360"/>
            <a:ext cx="7103467" cy="3836532"/>
          </a:xfrm>
          <a:custGeom>
            <a:avLst/>
            <a:gdLst/>
            <a:ahLst/>
            <a:cxnLst/>
            <a:rect l="l" t="t" r="r" b="b"/>
            <a:pathLst>
              <a:path w="5479758" h="4114800">
                <a:moveTo>
                  <a:pt x="0" y="0"/>
                </a:moveTo>
                <a:lnTo>
                  <a:pt x="5479758" y="0"/>
                </a:lnTo>
                <a:lnTo>
                  <a:pt x="54797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8185746" y="1291706"/>
            <a:ext cx="2477678" cy="228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75"/>
              </a:lnSpc>
              <a:spcBef>
                <a:spcPct val="0"/>
              </a:spcBef>
            </a:pPr>
            <a:r>
              <a:rPr lang="en-US" sz="1411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Chapter 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848779" y="1714964"/>
            <a:ext cx="10667182" cy="641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3"/>
              </a:lnSpc>
              <a:spcBef>
                <a:spcPct val="0"/>
              </a:spcBef>
            </a:pPr>
            <a:r>
              <a:rPr lang="en-US" sz="3995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SSL VPN Configuration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58951" y="3039379"/>
            <a:ext cx="5620790" cy="699716"/>
            <a:chOff x="0" y="0"/>
            <a:chExt cx="1480373" cy="18428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80373" cy="184287"/>
            </a:xfrm>
            <a:custGeom>
              <a:avLst/>
              <a:gdLst/>
              <a:ahLst/>
              <a:cxnLst/>
              <a:rect l="l" t="t" r="r" b="b"/>
              <a:pathLst>
                <a:path w="1480373" h="184287">
                  <a:moveTo>
                    <a:pt x="92144" y="0"/>
                  </a:moveTo>
                  <a:lnTo>
                    <a:pt x="1388229" y="0"/>
                  </a:lnTo>
                  <a:cubicBezTo>
                    <a:pt x="1412667" y="0"/>
                    <a:pt x="1436104" y="9708"/>
                    <a:pt x="1453384" y="26988"/>
                  </a:cubicBezTo>
                  <a:cubicBezTo>
                    <a:pt x="1470665" y="44269"/>
                    <a:pt x="1480373" y="67706"/>
                    <a:pt x="1480373" y="92144"/>
                  </a:cubicBezTo>
                  <a:lnTo>
                    <a:pt x="1480373" y="92144"/>
                  </a:lnTo>
                  <a:cubicBezTo>
                    <a:pt x="1480373" y="143033"/>
                    <a:pt x="1439119" y="184287"/>
                    <a:pt x="1388229" y="184287"/>
                  </a:cubicBezTo>
                  <a:lnTo>
                    <a:pt x="92144" y="184287"/>
                  </a:lnTo>
                  <a:cubicBezTo>
                    <a:pt x="67706" y="184287"/>
                    <a:pt x="44269" y="174579"/>
                    <a:pt x="26988" y="157299"/>
                  </a:cubicBezTo>
                  <a:cubicBezTo>
                    <a:pt x="9708" y="140019"/>
                    <a:pt x="0" y="116582"/>
                    <a:pt x="0" y="92144"/>
                  </a:cubicBezTo>
                  <a:lnTo>
                    <a:pt x="0" y="92144"/>
                  </a:lnTo>
                  <a:cubicBezTo>
                    <a:pt x="0" y="67706"/>
                    <a:pt x="9708" y="44269"/>
                    <a:pt x="26988" y="26988"/>
                  </a:cubicBezTo>
                  <a:cubicBezTo>
                    <a:pt x="44269" y="9708"/>
                    <a:pt x="67706" y="0"/>
                    <a:pt x="921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B1059">
                    <a:alpha val="100000"/>
                  </a:srgbClr>
                </a:gs>
                <a:gs pos="50000">
                  <a:srgbClr val="B3516A">
                    <a:alpha val="100000"/>
                  </a:srgbClr>
                </a:gs>
                <a:gs pos="100000">
                  <a:srgbClr val="88245E">
                    <a:alpha val="0"/>
                  </a:srgbClr>
                </a:gs>
              </a:gsLst>
              <a:lin ang="0"/>
            </a:gradFill>
            <a:ln w="28575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1480373" cy="212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52580" y="4387715"/>
            <a:ext cx="4265582" cy="5232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000" spc="-15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Access</a:t>
            </a:r>
            <a:r>
              <a:rPr lang="ar-QA" sz="2000" spc="-15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 </a:t>
            </a:r>
            <a:r>
              <a:rPr lang="en-US" sz="2000" spc="-15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: Through a web browser only no client software required.</a:t>
            </a:r>
            <a:endParaRPr lang="ar-QA" sz="2000" spc="-150" dirty="0">
              <a:solidFill>
                <a:srgbClr val="FFFFFF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algn="just"/>
            <a:endParaRPr lang="ar-QA" sz="2000" spc="-150" dirty="0">
              <a:solidFill>
                <a:srgbClr val="FFFFFF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algn="just"/>
            <a:r>
              <a:rPr lang="en-US" sz="2000" spc="-15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Functionality</a:t>
            </a:r>
            <a:r>
              <a:rPr lang="ar-QA" sz="2000" spc="-15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 </a:t>
            </a:r>
            <a:r>
              <a:rPr lang="en-US" sz="2000" spc="-15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: Provides access to specific applications like internal email, files, or company web portals.</a:t>
            </a:r>
          </a:p>
          <a:p>
            <a:pPr algn="just"/>
            <a:endParaRPr lang="en-US" sz="2000" spc="-150" dirty="0">
              <a:solidFill>
                <a:srgbClr val="FFFFFF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algn="just"/>
            <a:r>
              <a:rPr lang="en-US" sz="2000" spc="-15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Control : Access is restricted and limited to certain resources.</a:t>
            </a:r>
          </a:p>
          <a:p>
            <a:pPr algn="just"/>
            <a:endParaRPr lang="en-US" sz="2000" spc="-150" dirty="0">
              <a:solidFill>
                <a:srgbClr val="FFFFFF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algn="just"/>
            <a:r>
              <a:rPr lang="en-US" sz="2000" spc="-15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Ease of Use : Simple and quick for employees who need access to specific apps.</a:t>
            </a:r>
          </a:p>
          <a:p>
            <a:pPr algn="just"/>
            <a:endParaRPr lang="en-US" sz="2000" spc="-150" dirty="0">
              <a:solidFill>
                <a:srgbClr val="FFFFFF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algn="just"/>
            <a:r>
              <a:rPr lang="en-US" sz="2000" spc="-15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Example : Opening the company intranet or a file management app directly from a browser.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35129" y="3233752"/>
            <a:ext cx="4906782" cy="298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3"/>
              </a:lnSpc>
              <a:spcBef>
                <a:spcPct val="0"/>
              </a:spcBef>
            </a:pPr>
            <a:r>
              <a:rPr lang="en-US" sz="1881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WEB MODE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1828803" y="3191415"/>
            <a:ext cx="5620790" cy="699716"/>
            <a:chOff x="0" y="0"/>
            <a:chExt cx="1480373" cy="18428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480373" cy="184287"/>
            </a:xfrm>
            <a:custGeom>
              <a:avLst/>
              <a:gdLst/>
              <a:ahLst/>
              <a:cxnLst/>
              <a:rect l="l" t="t" r="r" b="b"/>
              <a:pathLst>
                <a:path w="1480373" h="184287">
                  <a:moveTo>
                    <a:pt x="92144" y="0"/>
                  </a:moveTo>
                  <a:lnTo>
                    <a:pt x="1388229" y="0"/>
                  </a:lnTo>
                  <a:cubicBezTo>
                    <a:pt x="1412667" y="0"/>
                    <a:pt x="1436104" y="9708"/>
                    <a:pt x="1453384" y="26988"/>
                  </a:cubicBezTo>
                  <a:cubicBezTo>
                    <a:pt x="1470665" y="44269"/>
                    <a:pt x="1480373" y="67706"/>
                    <a:pt x="1480373" y="92144"/>
                  </a:cubicBezTo>
                  <a:lnTo>
                    <a:pt x="1480373" y="92144"/>
                  </a:lnTo>
                  <a:cubicBezTo>
                    <a:pt x="1480373" y="143033"/>
                    <a:pt x="1439119" y="184287"/>
                    <a:pt x="1388229" y="184287"/>
                  </a:cubicBezTo>
                  <a:lnTo>
                    <a:pt x="92144" y="184287"/>
                  </a:lnTo>
                  <a:cubicBezTo>
                    <a:pt x="67706" y="184287"/>
                    <a:pt x="44269" y="174579"/>
                    <a:pt x="26988" y="157299"/>
                  </a:cubicBezTo>
                  <a:cubicBezTo>
                    <a:pt x="9708" y="140019"/>
                    <a:pt x="0" y="116582"/>
                    <a:pt x="0" y="92144"/>
                  </a:cubicBezTo>
                  <a:lnTo>
                    <a:pt x="0" y="92144"/>
                  </a:lnTo>
                  <a:cubicBezTo>
                    <a:pt x="0" y="67706"/>
                    <a:pt x="9708" y="44269"/>
                    <a:pt x="26988" y="26988"/>
                  </a:cubicBezTo>
                  <a:cubicBezTo>
                    <a:pt x="44269" y="9708"/>
                    <a:pt x="67706" y="0"/>
                    <a:pt x="921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B1059">
                    <a:alpha val="100000"/>
                  </a:srgbClr>
                </a:gs>
                <a:gs pos="50000">
                  <a:srgbClr val="B3516A">
                    <a:alpha val="100000"/>
                  </a:srgbClr>
                </a:gs>
                <a:gs pos="100000">
                  <a:srgbClr val="88245E">
                    <a:alpha val="0"/>
                  </a:srgbClr>
                </a:gs>
              </a:gsLst>
              <a:lin ang="0"/>
            </a:gradFill>
            <a:ln w="28575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1480373" cy="212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2344820" y="4371036"/>
            <a:ext cx="5396415" cy="5232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000" spc="-15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Access : Through a VPN client </a:t>
            </a:r>
          </a:p>
          <a:p>
            <a:pPr algn="just"/>
            <a:r>
              <a:rPr lang="en-US" sz="2000" spc="-15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(e.g., FortiClient), creating a secure tunnel to the network.</a:t>
            </a:r>
          </a:p>
          <a:p>
            <a:pPr algn="just"/>
            <a:endParaRPr lang="en-US" sz="2000" spc="-150" dirty="0">
              <a:solidFill>
                <a:srgbClr val="FFFFFF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algn="just"/>
            <a:r>
              <a:rPr lang="en-US" sz="2000" spc="-15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Functionality : Connects you to the entire internal network as if you were on-site.</a:t>
            </a:r>
          </a:p>
          <a:p>
            <a:pPr algn="just"/>
            <a:endParaRPr lang="en-US" sz="2000" spc="-150" dirty="0">
              <a:solidFill>
                <a:srgbClr val="FFFFFF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algn="just"/>
            <a:r>
              <a:rPr lang="en-US" sz="2000" spc="-15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Control: Full access to all network resources, not just specific apps.</a:t>
            </a:r>
          </a:p>
          <a:p>
            <a:pPr algn="just"/>
            <a:endParaRPr lang="en-US" sz="2000" spc="-150" dirty="0">
              <a:solidFill>
                <a:srgbClr val="FFFFFF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algn="just"/>
            <a:r>
              <a:rPr lang="en-US" sz="2000" spc="-15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Complexity : Requires installing client software, but offers more flexibility and control.</a:t>
            </a:r>
          </a:p>
          <a:p>
            <a:pPr algn="just"/>
            <a:endParaRPr lang="en-US" sz="2000" spc="-150" dirty="0">
              <a:solidFill>
                <a:srgbClr val="FFFFFF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algn="just"/>
            <a:r>
              <a:rPr lang="en-US" sz="2000" spc="-15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Example : Connecting your device to the internal company network to access printers, databases, or servers.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218278" y="3363631"/>
            <a:ext cx="4906782" cy="298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3"/>
              </a:lnSpc>
              <a:spcBef>
                <a:spcPct val="0"/>
              </a:spcBef>
            </a:pPr>
            <a:r>
              <a:rPr lang="en-US" sz="1881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Tunnel Mode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0A613F2-06E3-A55A-0D71-406AF13946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9741" y="2829158"/>
            <a:ext cx="5602774" cy="33982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7" name="Freeform 8">
            <a:extLst>
              <a:ext uri="{FF2B5EF4-FFF2-40B4-BE49-F238E27FC236}">
                <a16:creationId xmlns:a16="http://schemas.microsoft.com/office/drawing/2014/main" id="{65896712-55BE-0D50-D162-A3F3238353CA}"/>
              </a:ext>
            </a:extLst>
          </p:cNvPr>
          <p:cNvSpPr/>
          <p:nvPr/>
        </p:nvSpPr>
        <p:spPr>
          <a:xfrm>
            <a:off x="4907814" y="6395869"/>
            <a:ext cx="7103467" cy="4114800"/>
          </a:xfrm>
          <a:custGeom>
            <a:avLst/>
            <a:gdLst/>
            <a:ahLst/>
            <a:cxnLst/>
            <a:rect l="l" t="t" r="r" b="b"/>
            <a:pathLst>
              <a:path w="5479758" h="4114800">
                <a:moveTo>
                  <a:pt x="0" y="0"/>
                </a:moveTo>
                <a:lnTo>
                  <a:pt x="5479758" y="0"/>
                </a:lnTo>
                <a:lnTo>
                  <a:pt x="54797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D93D107-6EA5-95FA-40F4-46D6BAE4F2D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-928" t="3528" r="928" b="1017"/>
          <a:stretch>
            <a:fillRect/>
          </a:stretch>
        </p:blipFill>
        <p:spPr>
          <a:xfrm>
            <a:off x="5547322" y="6819552"/>
            <a:ext cx="6279539" cy="3202258"/>
          </a:xfrm>
          <a:custGeom>
            <a:avLst/>
            <a:gdLst>
              <a:gd name="connsiteX0" fmla="*/ 0 w 6279539"/>
              <a:gd name="connsiteY0" fmla="*/ 0 h 3663356"/>
              <a:gd name="connsiteX1" fmla="*/ 6279539 w 6279539"/>
              <a:gd name="connsiteY1" fmla="*/ 0 h 3663356"/>
              <a:gd name="connsiteX2" fmla="*/ 6279539 w 6279539"/>
              <a:gd name="connsiteY2" fmla="*/ 3663356 h 3663356"/>
              <a:gd name="connsiteX3" fmla="*/ 0 w 6279539"/>
              <a:gd name="connsiteY3" fmla="*/ 3663356 h 366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79539" h="3663356">
                <a:moveTo>
                  <a:pt x="0" y="0"/>
                </a:moveTo>
                <a:lnTo>
                  <a:pt x="6279539" y="0"/>
                </a:lnTo>
                <a:lnTo>
                  <a:pt x="6279539" y="3663356"/>
                </a:lnTo>
                <a:lnTo>
                  <a:pt x="0" y="3663356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4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271" b="-3950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624576" y="1236529"/>
            <a:ext cx="381694" cy="381000"/>
          </a:xfrm>
          <a:custGeom>
            <a:avLst/>
            <a:gdLst/>
            <a:ahLst/>
            <a:cxnLst/>
            <a:rect l="l" t="t" r="r" b="b"/>
            <a:pathLst>
              <a:path w="381694" h="381000">
                <a:moveTo>
                  <a:pt x="0" y="0"/>
                </a:moveTo>
                <a:lnTo>
                  <a:pt x="381694" y="0"/>
                </a:lnTo>
                <a:lnTo>
                  <a:pt x="381694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28600" y="571500"/>
            <a:ext cx="2644735" cy="2639926"/>
          </a:xfrm>
          <a:custGeom>
            <a:avLst/>
            <a:gdLst/>
            <a:ahLst/>
            <a:cxnLst/>
            <a:rect l="l" t="t" r="r" b="b"/>
            <a:pathLst>
              <a:path w="2644735" h="2639926">
                <a:moveTo>
                  <a:pt x="0" y="0"/>
                </a:moveTo>
                <a:lnTo>
                  <a:pt x="2644735" y="0"/>
                </a:lnTo>
                <a:lnTo>
                  <a:pt x="2644735" y="2639926"/>
                </a:lnTo>
                <a:lnTo>
                  <a:pt x="0" y="26399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8185746" y="1291706"/>
            <a:ext cx="2477678" cy="228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75"/>
              </a:lnSpc>
              <a:spcBef>
                <a:spcPct val="0"/>
              </a:spcBef>
            </a:pPr>
            <a:r>
              <a:rPr lang="en-US" sz="1411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Chapter 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04979" y="1188048"/>
            <a:ext cx="3776821" cy="1359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3"/>
              </a:lnSpc>
              <a:spcBef>
                <a:spcPct val="0"/>
              </a:spcBef>
            </a:pPr>
            <a:r>
              <a:rPr lang="en-US" sz="3995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Full ACCESS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14753" y="2570611"/>
            <a:ext cx="5512236" cy="7140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160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Full access in SSL VPN allows the user to connect to the entire internal network of the organization, as if they were physically on-site.</a:t>
            </a:r>
          </a:p>
          <a:p>
            <a:pPr algn="just"/>
            <a:endParaRPr lang="en-US" sz="1600" dirty="0">
              <a:solidFill>
                <a:srgbClr val="FFFFFF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algn="just"/>
            <a:r>
              <a:rPr lang="en-US" sz="160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Key Points : VPN Client Required: Usually requires FortiClient or another SSL VPN client.</a:t>
            </a:r>
          </a:p>
          <a:p>
            <a:pPr algn="just"/>
            <a:endParaRPr lang="en-US" sz="1600" dirty="0">
              <a:solidFill>
                <a:srgbClr val="FFFFFF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algn="just"/>
            <a:r>
              <a:rPr lang="en-US" sz="160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Complete Network Reachability : Users can access all LAN resources—servers, printers, databases, and applications—not just specific web apps.</a:t>
            </a:r>
          </a:p>
          <a:p>
            <a:pPr algn="just"/>
            <a:endParaRPr lang="en-US" sz="1600" dirty="0">
              <a:solidFill>
                <a:srgbClr val="FFFFFF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algn="just"/>
            <a:r>
              <a:rPr lang="en-US" sz="160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Secure Encrypted Tunnel : All traffic between the remote user and the internal network is encrypted, ensuring confidentiality.</a:t>
            </a:r>
          </a:p>
          <a:p>
            <a:pPr algn="just"/>
            <a:endParaRPr lang="en-US" sz="1600" dirty="0">
              <a:solidFill>
                <a:srgbClr val="FFFFFF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algn="just"/>
            <a:r>
              <a:rPr lang="en-US" sz="160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Flexibility &amp; Productivity : Ideal for employees who need full resources for their daily work, not limited to a few applications.</a:t>
            </a:r>
          </a:p>
          <a:p>
            <a:pPr algn="just"/>
            <a:endParaRPr lang="en-US" sz="1600" dirty="0">
              <a:solidFill>
                <a:srgbClr val="FFFFFF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algn="just"/>
            <a:r>
              <a:rPr lang="en-US" sz="160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Comparison to Web Mode : </a:t>
            </a:r>
          </a:p>
          <a:p>
            <a:pPr algn="just"/>
            <a:r>
              <a:rPr lang="en-US" sz="160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Web Mode : Limited access to certain applications via browser.</a:t>
            </a:r>
          </a:p>
          <a:p>
            <a:pPr algn="just"/>
            <a:endParaRPr lang="en-US" sz="1600" dirty="0">
              <a:solidFill>
                <a:srgbClr val="FFFFFF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algn="just"/>
            <a:r>
              <a:rPr lang="en-US" sz="160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 Full Access : Full network connectivity through a secure tunnel.</a:t>
            </a:r>
          </a:p>
          <a:p>
            <a:pPr algn="just"/>
            <a:endParaRPr lang="en-US" sz="1600" dirty="0">
              <a:solidFill>
                <a:srgbClr val="FFFFFF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algn="just"/>
            <a:r>
              <a:rPr lang="en-US" sz="160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Example : A remote engineer accessing internal file servers, email servers, and intranet tools simultaneously via SSL VPN tunnel.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BDA274-0301-56E8-55AB-5114CDA739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380" y="4000500"/>
            <a:ext cx="8320420" cy="38408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C33428-66D2-1894-4C8B-9340A7FA36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4877579"/>
            <a:ext cx="7772399" cy="18716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D4133E3-731B-F8FB-1E34-6396BB0826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067" y="675248"/>
            <a:ext cx="2209800" cy="2209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271" b="-3950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9042" y="0"/>
            <a:ext cx="10429336" cy="10969787"/>
            <a:chOff x="0" y="0"/>
            <a:chExt cx="2746821" cy="28891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46821" cy="2889162"/>
            </a:xfrm>
            <a:custGeom>
              <a:avLst/>
              <a:gdLst/>
              <a:ahLst/>
              <a:cxnLst/>
              <a:rect l="l" t="t" r="r" b="b"/>
              <a:pathLst>
                <a:path w="2746821" h="2889162">
                  <a:moveTo>
                    <a:pt x="0" y="0"/>
                  </a:moveTo>
                  <a:lnTo>
                    <a:pt x="2746821" y="0"/>
                  </a:lnTo>
                  <a:lnTo>
                    <a:pt x="2746821" y="2889162"/>
                  </a:lnTo>
                  <a:lnTo>
                    <a:pt x="0" y="2889162"/>
                  </a:lnTo>
                  <a:close/>
                </a:path>
              </a:pathLst>
            </a:custGeom>
            <a:gradFill rotWithShape="1">
              <a:gsLst>
                <a:gs pos="0">
                  <a:srgbClr val="280F34">
                    <a:alpha val="100000"/>
                  </a:srgbClr>
                </a:gs>
                <a:gs pos="100000">
                  <a:srgbClr val="440729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746821" cy="2917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624576" y="1236529"/>
            <a:ext cx="381694" cy="381000"/>
          </a:xfrm>
          <a:custGeom>
            <a:avLst/>
            <a:gdLst/>
            <a:ahLst/>
            <a:cxnLst/>
            <a:rect l="l" t="t" r="r" b="b"/>
            <a:pathLst>
              <a:path w="381694" h="381000">
                <a:moveTo>
                  <a:pt x="0" y="0"/>
                </a:moveTo>
                <a:lnTo>
                  <a:pt x="381694" y="0"/>
                </a:lnTo>
                <a:lnTo>
                  <a:pt x="381694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8320420" y="4906038"/>
            <a:ext cx="7194628" cy="808212"/>
            <a:chOff x="0" y="0"/>
            <a:chExt cx="1480373" cy="18428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80373" cy="184287"/>
            </a:xfrm>
            <a:custGeom>
              <a:avLst/>
              <a:gdLst/>
              <a:ahLst/>
              <a:cxnLst/>
              <a:rect l="l" t="t" r="r" b="b"/>
              <a:pathLst>
                <a:path w="1480373" h="184287">
                  <a:moveTo>
                    <a:pt x="92144" y="0"/>
                  </a:moveTo>
                  <a:lnTo>
                    <a:pt x="1388229" y="0"/>
                  </a:lnTo>
                  <a:cubicBezTo>
                    <a:pt x="1412667" y="0"/>
                    <a:pt x="1436104" y="9708"/>
                    <a:pt x="1453384" y="26988"/>
                  </a:cubicBezTo>
                  <a:cubicBezTo>
                    <a:pt x="1470665" y="44269"/>
                    <a:pt x="1480373" y="67706"/>
                    <a:pt x="1480373" y="92144"/>
                  </a:cubicBezTo>
                  <a:lnTo>
                    <a:pt x="1480373" y="92144"/>
                  </a:lnTo>
                  <a:cubicBezTo>
                    <a:pt x="1480373" y="143033"/>
                    <a:pt x="1439119" y="184287"/>
                    <a:pt x="1388229" y="184287"/>
                  </a:cubicBezTo>
                  <a:lnTo>
                    <a:pt x="92144" y="184287"/>
                  </a:lnTo>
                  <a:cubicBezTo>
                    <a:pt x="67706" y="184287"/>
                    <a:pt x="44269" y="174579"/>
                    <a:pt x="26988" y="157299"/>
                  </a:cubicBezTo>
                  <a:cubicBezTo>
                    <a:pt x="9708" y="140019"/>
                    <a:pt x="0" y="116582"/>
                    <a:pt x="0" y="92144"/>
                  </a:cubicBezTo>
                  <a:lnTo>
                    <a:pt x="0" y="92144"/>
                  </a:lnTo>
                  <a:cubicBezTo>
                    <a:pt x="0" y="67706"/>
                    <a:pt x="9708" y="44269"/>
                    <a:pt x="26988" y="26988"/>
                  </a:cubicBezTo>
                  <a:cubicBezTo>
                    <a:pt x="44269" y="9708"/>
                    <a:pt x="67706" y="0"/>
                    <a:pt x="921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B1059">
                    <a:alpha val="100000"/>
                  </a:srgbClr>
                </a:gs>
                <a:gs pos="50000">
                  <a:srgbClr val="B3516A">
                    <a:alpha val="100000"/>
                  </a:srgbClr>
                </a:gs>
                <a:gs pos="100000">
                  <a:srgbClr val="88245E">
                    <a:alpha val="0"/>
                  </a:srgbClr>
                </a:gs>
              </a:gsLst>
              <a:lin ang="0"/>
            </a:gradFill>
            <a:ln w="28575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480373" cy="212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-3762523" y="1001763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0" y="0"/>
                </a:moveTo>
                <a:lnTo>
                  <a:pt x="7315200" y="0"/>
                </a:lnTo>
                <a:lnTo>
                  <a:pt x="7315200" y="1064029"/>
                </a:lnTo>
                <a:lnTo>
                  <a:pt x="0" y="10640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8352802" y="6049602"/>
            <a:ext cx="7162246" cy="699716"/>
            <a:chOff x="0" y="0"/>
            <a:chExt cx="1480373" cy="18428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80373" cy="184287"/>
            </a:xfrm>
            <a:custGeom>
              <a:avLst/>
              <a:gdLst/>
              <a:ahLst/>
              <a:cxnLst/>
              <a:rect l="l" t="t" r="r" b="b"/>
              <a:pathLst>
                <a:path w="1480373" h="184287">
                  <a:moveTo>
                    <a:pt x="92144" y="0"/>
                  </a:moveTo>
                  <a:lnTo>
                    <a:pt x="1388229" y="0"/>
                  </a:lnTo>
                  <a:cubicBezTo>
                    <a:pt x="1412667" y="0"/>
                    <a:pt x="1436104" y="9708"/>
                    <a:pt x="1453384" y="26988"/>
                  </a:cubicBezTo>
                  <a:cubicBezTo>
                    <a:pt x="1470665" y="44269"/>
                    <a:pt x="1480373" y="67706"/>
                    <a:pt x="1480373" y="92144"/>
                  </a:cubicBezTo>
                  <a:lnTo>
                    <a:pt x="1480373" y="92144"/>
                  </a:lnTo>
                  <a:cubicBezTo>
                    <a:pt x="1480373" y="143033"/>
                    <a:pt x="1439119" y="184287"/>
                    <a:pt x="1388229" y="184287"/>
                  </a:cubicBezTo>
                  <a:lnTo>
                    <a:pt x="92144" y="184287"/>
                  </a:lnTo>
                  <a:cubicBezTo>
                    <a:pt x="67706" y="184287"/>
                    <a:pt x="44269" y="174579"/>
                    <a:pt x="26988" y="157299"/>
                  </a:cubicBezTo>
                  <a:cubicBezTo>
                    <a:pt x="9708" y="140019"/>
                    <a:pt x="0" y="116582"/>
                    <a:pt x="0" y="92144"/>
                  </a:cubicBezTo>
                  <a:lnTo>
                    <a:pt x="0" y="92144"/>
                  </a:lnTo>
                  <a:cubicBezTo>
                    <a:pt x="0" y="67706"/>
                    <a:pt x="9708" y="44269"/>
                    <a:pt x="26988" y="26988"/>
                  </a:cubicBezTo>
                  <a:cubicBezTo>
                    <a:pt x="44269" y="9708"/>
                    <a:pt x="67706" y="0"/>
                    <a:pt x="921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B1059">
                    <a:alpha val="100000"/>
                  </a:srgbClr>
                </a:gs>
                <a:gs pos="50000">
                  <a:srgbClr val="B3516A">
                    <a:alpha val="100000"/>
                  </a:srgbClr>
                </a:gs>
                <a:gs pos="100000">
                  <a:srgbClr val="88245E">
                    <a:alpha val="0"/>
                  </a:srgbClr>
                </a:gs>
              </a:gsLst>
              <a:lin ang="0"/>
            </a:gradFill>
            <a:ln w="28575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480373" cy="212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453936" y="7082693"/>
            <a:ext cx="7061112" cy="699716"/>
            <a:chOff x="0" y="0"/>
            <a:chExt cx="1480373" cy="18428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80373" cy="184287"/>
            </a:xfrm>
            <a:custGeom>
              <a:avLst/>
              <a:gdLst/>
              <a:ahLst/>
              <a:cxnLst/>
              <a:rect l="l" t="t" r="r" b="b"/>
              <a:pathLst>
                <a:path w="1480373" h="184287">
                  <a:moveTo>
                    <a:pt x="92144" y="0"/>
                  </a:moveTo>
                  <a:lnTo>
                    <a:pt x="1388229" y="0"/>
                  </a:lnTo>
                  <a:cubicBezTo>
                    <a:pt x="1412667" y="0"/>
                    <a:pt x="1436104" y="9708"/>
                    <a:pt x="1453384" y="26988"/>
                  </a:cubicBezTo>
                  <a:cubicBezTo>
                    <a:pt x="1470665" y="44269"/>
                    <a:pt x="1480373" y="67706"/>
                    <a:pt x="1480373" y="92144"/>
                  </a:cubicBezTo>
                  <a:lnTo>
                    <a:pt x="1480373" y="92144"/>
                  </a:lnTo>
                  <a:cubicBezTo>
                    <a:pt x="1480373" y="143033"/>
                    <a:pt x="1439119" y="184287"/>
                    <a:pt x="1388229" y="184287"/>
                  </a:cubicBezTo>
                  <a:lnTo>
                    <a:pt x="92144" y="184287"/>
                  </a:lnTo>
                  <a:cubicBezTo>
                    <a:pt x="67706" y="184287"/>
                    <a:pt x="44269" y="174579"/>
                    <a:pt x="26988" y="157299"/>
                  </a:cubicBezTo>
                  <a:cubicBezTo>
                    <a:pt x="9708" y="140019"/>
                    <a:pt x="0" y="116582"/>
                    <a:pt x="0" y="92144"/>
                  </a:cubicBezTo>
                  <a:lnTo>
                    <a:pt x="0" y="92144"/>
                  </a:lnTo>
                  <a:cubicBezTo>
                    <a:pt x="0" y="67706"/>
                    <a:pt x="9708" y="44269"/>
                    <a:pt x="26988" y="26988"/>
                  </a:cubicBezTo>
                  <a:cubicBezTo>
                    <a:pt x="44269" y="9708"/>
                    <a:pt x="67706" y="0"/>
                    <a:pt x="921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B1059">
                    <a:alpha val="100000"/>
                  </a:srgbClr>
                </a:gs>
                <a:gs pos="50000">
                  <a:srgbClr val="B3516A">
                    <a:alpha val="100000"/>
                  </a:srgbClr>
                </a:gs>
                <a:gs pos="100000">
                  <a:srgbClr val="88245E">
                    <a:alpha val="0"/>
                  </a:srgbClr>
                </a:gs>
              </a:gsLst>
              <a:lin ang="0"/>
            </a:gradFill>
            <a:ln w="28575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1480373" cy="212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848600" y="3997671"/>
            <a:ext cx="7666448" cy="699716"/>
            <a:chOff x="0" y="0"/>
            <a:chExt cx="1480373" cy="18428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80373" cy="184287"/>
            </a:xfrm>
            <a:custGeom>
              <a:avLst/>
              <a:gdLst/>
              <a:ahLst/>
              <a:cxnLst/>
              <a:rect l="l" t="t" r="r" b="b"/>
              <a:pathLst>
                <a:path w="1480373" h="184287">
                  <a:moveTo>
                    <a:pt x="92144" y="0"/>
                  </a:moveTo>
                  <a:lnTo>
                    <a:pt x="1388229" y="0"/>
                  </a:lnTo>
                  <a:cubicBezTo>
                    <a:pt x="1412667" y="0"/>
                    <a:pt x="1436104" y="9708"/>
                    <a:pt x="1453384" y="26988"/>
                  </a:cubicBezTo>
                  <a:cubicBezTo>
                    <a:pt x="1470665" y="44269"/>
                    <a:pt x="1480373" y="67706"/>
                    <a:pt x="1480373" y="92144"/>
                  </a:cubicBezTo>
                  <a:lnTo>
                    <a:pt x="1480373" y="92144"/>
                  </a:lnTo>
                  <a:cubicBezTo>
                    <a:pt x="1480373" y="143033"/>
                    <a:pt x="1439119" y="184287"/>
                    <a:pt x="1388229" y="184287"/>
                  </a:cubicBezTo>
                  <a:lnTo>
                    <a:pt x="92144" y="184287"/>
                  </a:lnTo>
                  <a:cubicBezTo>
                    <a:pt x="67706" y="184287"/>
                    <a:pt x="44269" y="174579"/>
                    <a:pt x="26988" y="157299"/>
                  </a:cubicBezTo>
                  <a:cubicBezTo>
                    <a:pt x="9708" y="140019"/>
                    <a:pt x="0" y="116582"/>
                    <a:pt x="0" y="92144"/>
                  </a:cubicBezTo>
                  <a:lnTo>
                    <a:pt x="0" y="92144"/>
                  </a:lnTo>
                  <a:cubicBezTo>
                    <a:pt x="0" y="67706"/>
                    <a:pt x="9708" y="44269"/>
                    <a:pt x="26988" y="26988"/>
                  </a:cubicBezTo>
                  <a:cubicBezTo>
                    <a:pt x="44269" y="9708"/>
                    <a:pt x="67706" y="0"/>
                    <a:pt x="921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B1059">
                    <a:alpha val="100000"/>
                  </a:srgbClr>
                </a:gs>
                <a:gs pos="50000">
                  <a:srgbClr val="B3516A">
                    <a:alpha val="100000"/>
                  </a:srgbClr>
                </a:gs>
                <a:gs pos="100000">
                  <a:srgbClr val="88245E">
                    <a:alpha val="0"/>
                  </a:srgbClr>
                </a:gs>
              </a:gsLst>
              <a:lin ang="0"/>
            </a:gradFill>
            <a:ln w="28575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1480373" cy="212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8185746" y="1291706"/>
            <a:ext cx="2477678" cy="228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75"/>
              </a:lnSpc>
              <a:spcBef>
                <a:spcPct val="0"/>
              </a:spcBef>
            </a:pPr>
            <a:r>
              <a:rPr lang="en-US" sz="1411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Chapter 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184187" y="2274615"/>
            <a:ext cx="11420142" cy="641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3"/>
              </a:lnSpc>
              <a:spcBef>
                <a:spcPct val="0"/>
              </a:spcBef>
            </a:pPr>
            <a:r>
              <a:rPr lang="en-US" sz="3995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IPsec VPN Configuration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672396" y="5036478"/>
            <a:ext cx="8229128" cy="624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33"/>
              </a:lnSpc>
              <a:spcBef>
                <a:spcPct val="0"/>
              </a:spcBef>
            </a:pPr>
            <a:r>
              <a:rPr lang="en-US" sz="1600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Phase 1 IKE : Pre-shared Key, IKEv2, DES Encryption, SHA384, DH Group 14, Key Lifetime 86400s.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688118" y="6079936"/>
            <a:ext cx="9066482" cy="6317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33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Phase 2 </a:t>
            </a:r>
            <a:r>
              <a:rPr lang="en-US" dirty="0" err="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Ipsec</a:t>
            </a:r>
            <a:r>
              <a:rPr lang="en-US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 : Local/Remote Subnets, DES Encryption, SHA256, Replay Detection enabled.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728554" y="7242623"/>
            <a:ext cx="4906782" cy="298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3"/>
              </a:lnSpc>
              <a:spcBef>
                <a:spcPct val="0"/>
              </a:spcBef>
            </a:pPr>
            <a:r>
              <a:rPr lang="en-US" sz="1881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Connectivity Tests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163623" y="4143597"/>
            <a:ext cx="14797136" cy="291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33"/>
              </a:lnSpc>
              <a:spcBef>
                <a:spcPct val="0"/>
              </a:spcBef>
            </a:pPr>
            <a:r>
              <a:rPr lang="en-US" sz="1600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Establish a secure VPN tunnel Between to Branches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136CBD7-57CF-B904-A397-834FB82ED9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6660" y="4406657"/>
            <a:ext cx="8320420" cy="505988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36C9437-531F-ACD8-ABC7-3FE9FB6F7B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4906952"/>
            <a:ext cx="7542490" cy="40010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271" b="-3950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636793" y="-514350"/>
            <a:ext cx="10429336" cy="10969787"/>
            <a:chOff x="0" y="0"/>
            <a:chExt cx="2746821" cy="28891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46821" cy="2889162"/>
            </a:xfrm>
            <a:custGeom>
              <a:avLst/>
              <a:gdLst/>
              <a:ahLst/>
              <a:cxnLst/>
              <a:rect l="l" t="t" r="r" b="b"/>
              <a:pathLst>
                <a:path w="2746821" h="2889162">
                  <a:moveTo>
                    <a:pt x="0" y="0"/>
                  </a:moveTo>
                  <a:lnTo>
                    <a:pt x="2746821" y="0"/>
                  </a:lnTo>
                  <a:lnTo>
                    <a:pt x="2746821" y="2889162"/>
                  </a:lnTo>
                  <a:lnTo>
                    <a:pt x="0" y="2889162"/>
                  </a:lnTo>
                  <a:close/>
                </a:path>
              </a:pathLst>
            </a:custGeom>
            <a:gradFill rotWithShape="1">
              <a:gsLst>
                <a:gs pos="0">
                  <a:srgbClr val="280F34">
                    <a:alpha val="100000"/>
                  </a:srgbClr>
                </a:gs>
                <a:gs pos="100000">
                  <a:srgbClr val="440729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746821" cy="2917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624576" y="1236529"/>
            <a:ext cx="381694" cy="381000"/>
          </a:xfrm>
          <a:custGeom>
            <a:avLst/>
            <a:gdLst/>
            <a:ahLst/>
            <a:cxnLst/>
            <a:rect l="l" t="t" r="r" b="b"/>
            <a:pathLst>
              <a:path w="381694" h="381000">
                <a:moveTo>
                  <a:pt x="0" y="0"/>
                </a:moveTo>
                <a:lnTo>
                  <a:pt x="381694" y="0"/>
                </a:lnTo>
                <a:lnTo>
                  <a:pt x="381694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4136367" y="-433371"/>
            <a:ext cx="4597486" cy="2153729"/>
          </a:xfrm>
          <a:custGeom>
            <a:avLst/>
            <a:gdLst/>
            <a:ahLst/>
            <a:cxnLst/>
            <a:rect l="l" t="t" r="r" b="b"/>
            <a:pathLst>
              <a:path w="4597486" h="2153729">
                <a:moveTo>
                  <a:pt x="0" y="0"/>
                </a:moveTo>
                <a:lnTo>
                  <a:pt x="4597487" y="0"/>
                </a:lnTo>
                <a:lnTo>
                  <a:pt x="4597487" y="2153729"/>
                </a:lnTo>
                <a:lnTo>
                  <a:pt x="0" y="21537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8185746" y="1291706"/>
            <a:ext cx="2477678" cy="228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75"/>
              </a:lnSpc>
              <a:spcBef>
                <a:spcPct val="0"/>
              </a:spcBef>
            </a:pPr>
            <a:r>
              <a:rPr lang="en-US" sz="1411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Chapter 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600166" y="9127498"/>
            <a:ext cx="906208" cy="231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41"/>
              </a:lnSpc>
              <a:spcBef>
                <a:spcPct val="0"/>
              </a:spcBef>
            </a:pPr>
            <a:r>
              <a:rPr lang="en-US" sz="1386" spc="87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PAGE 9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68402" y="1733135"/>
            <a:ext cx="10429336" cy="3939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3200" spc="-15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IPsec VPN tunnel successfully established between HQ and Branch </a:t>
            </a:r>
            <a:r>
              <a:rPr lang="en-US" sz="3200" spc="-150" dirty="0" err="1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FortiGates</a:t>
            </a:r>
            <a:r>
              <a:rPr lang="en-US" sz="3200" spc="-15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.</a:t>
            </a:r>
          </a:p>
          <a:p>
            <a:pPr algn="just"/>
            <a:r>
              <a:rPr lang="en-US" sz="3200" spc="-15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Secure, encrypted communication enabled between remote LANs.</a:t>
            </a:r>
          </a:p>
          <a:p>
            <a:pPr algn="just"/>
            <a:r>
              <a:rPr lang="en-US" sz="3200" spc="-15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Demonstrated both ICMP (ping) and application-layer (SCP) traffic.</a:t>
            </a:r>
          </a:p>
          <a:p>
            <a:pPr algn="just"/>
            <a:r>
              <a:rPr lang="en-US" sz="3200" spc="-15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Configuration follows security best practices for integrity and confidentiality.</a:t>
            </a:r>
          </a:p>
        </p:txBody>
      </p:sp>
      <p:sp>
        <p:nvSpPr>
          <p:cNvPr id="18" name="Freeform 18"/>
          <p:cNvSpPr/>
          <p:nvPr/>
        </p:nvSpPr>
        <p:spPr>
          <a:xfrm>
            <a:off x="-1701353" y="8711786"/>
            <a:ext cx="4597486" cy="2153729"/>
          </a:xfrm>
          <a:custGeom>
            <a:avLst/>
            <a:gdLst/>
            <a:ahLst/>
            <a:cxnLst/>
            <a:rect l="l" t="t" r="r" b="b"/>
            <a:pathLst>
              <a:path w="4597486" h="2153729">
                <a:moveTo>
                  <a:pt x="0" y="0"/>
                </a:moveTo>
                <a:lnTo>
                  <a:pt x="4597486" y="0"/>
                </a:lnTo>
                <a:lnTo>
                  <a:pt x="4597486" y="2153729"/>
                </a:lnTo>
                <a:lnTo>
                  <a:pt x="0" y="21537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36C36D0-BF8E-F62A-A43F-4869348602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3117" y="5025112"/>
            <a:ext cx="8320420" cy="505988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7420DDA-31EC-8510-110B-9E0F0207119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5500"/>
          <a:stretch>
            <a:fillRect/>
          </a:stretch>
        </p:blipFill>
        <p:spPr>
          <a:xfrm>
            <a:off x="9792544" y="5448300"/>
            <a:ext cx="7713830" cy="40809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CDA4F9A-FD4F-D71C-1150-AB728844BE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234" y="5831591"/>
            <a:ext cx="8320420" cy="39395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0AC2564-5828-44F3-2AA6-EE79DEB1D0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0283" y="6149423"/>
            <a:ext cx="7224644" cy="32829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957</TotalTime>
  <Words>842</Words>
  <Application>Microsoft Office PowerPoint</Application>
  <PresentationFormat>Custom</PresentationFormat>
  <Paragraphs>147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HK Modular</vt:lpstr>
      <vt:lpstr>Arial</vt:lpstr>
      <vt:lpstr>Neue Machina</vt:lpstr>
      <vt:lpstr>Neue Machina Ultra-Bold</vt:lpstr>
      <vt:lpstr>TT Lakes Neue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Orange Gradient Tech Cyber Security Presentation</dc:title>
  <dc:creator>Asus F15</dc:creator>
  <cp:lastModifiedBy>Mohab Nasser Abdelkader Eldamaty</cp:lastModifiedBy>
  <cp:revision>5</cp:revision>
  <dcterms:created xsi:type="dcterms:W3CDTF">2006-08-16T00:00:00Z</dcterms:created>
  <dcterms:modified xsi:type="dcterms:W3CDTF">2025-11-29T17:12:52Z</dcterms:modified>
  <dc:identifier>DAG5PrZBYNk</dc:identifier>
</cp:coreProperties>
</file>